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56" r:id="rId20"/>
    <p:sldId id="260" r:id="rId21"/>
    <p:sldId id="259" r:id="rId22"/>
    <p:sldId id="261" r:id="rId23"/>
    <p:sldId id="263" r:id="rId24"/>
    <p:sldId id="262" r:id="rId25"/>
    <p:sldId id="265" r:id="rId26"/>
    <p:sldId id="26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1" autoAdjust="0"/>
    <p:restoredTop sz="78927" autoAdjust="0"/>
  </p:normalViewPr>
  <p:slideViewPr>
    <p:cSldViewPr snapToGrid="0">
      <p:cViewPr varScale="1">
        <p:scale>
          <a:sx n="65" d="100"/>
          <a:sy n="65" d="100"/>
        </p:scale>
        <p:origin x="14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01B79-8E55-4E4A-84E7-AB8518209A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6E514C-C251-4159-AB88-4D6914248C17}">
      <dgm:prSet/>
      <dgm:spPr/>
      <dgm:t>
        <a:bodyPr/>
        <a:lstStyle/>
        <a:p>
          <a:r>
            <a:rPr lang="en-US"/>
            <a:t>1. Presentation Layer - React</a:t>
          </a:r>
        </a:p>
      </dgm:t>
    </dgm:pt>
    <dgm:pt modelId="{4A784EF0-85C4-452D-9426-1E114551C8C2}" type="parTrans" cxnId="{DC7F0FDF-76DC-46F1-A60D-213C66299E15}">
      <dgm:prSet/>
      <dgm:spPr/>
      <dgm:t>
        <a:bodyPr/>
        <a:lstStyle/>
        <a:p>
          <a:endParaRPr lang="en-US"/>
        </a:p>
      </dgm:t>
    </dgm:pt>
    <dgm:pt modelId="{9361DACA-7B5C-4944-B3D1-856739BA67B5}" type="sibTrans" cxnId="{DC7F0FDF-76DC-46F1-A60D-213C66299E15}">
      <dgm:prSet/>
      <dgm:spPr/>
      <dgm:t>
        <a:bodyPr/>
        <a:lstStyle/>
        <a:p>
          <a:endParaRPr lang="en-US"/>
        </a:p>
      </dgm:t>
    </dgm:pt>
    <dgm:pt modelId="{DF96CEA8-DEF2-4077-9B87-9F29D4DEAD03}">
      <dgm:prSet/>
      <dgm:spPr/>
      <dgm:t>
        <a:bodyPr/>
        <a:lstStyle/>
        <a:p>
          <a:r>
            <a:rPr lang="en-US"/>
            <a:t>2. Application Layer – Django</a:t>
          </a:r>
        </a:p>
      </dgm:t>
    </dgm:pt>
    <dgm:pt modelId="{2DBC9CBE-C982-4AB2-8321-91CE89A10C9D}" type="parTrans" cxnId="{B4EC04DF-242F-40D0-9C81-B1AE58995C84}">
      <dgm:prSet/>
      <dgm:spPr/>
      <dgm:t>
        <a:bodyPr/>
        <a:lstStyle/>
        <a:p>
          <a:endParaRPr lang="en-US"/>
        </a:p>
      </dgm:t>
    </dgm:pt>
    <dgm:pt modelId="{64F9EF31-0365-4A04-A31E-474AC60109F2}" type="sibTrans" cxnId="{B4EC04DF-242F-40D0-9C81-B1AE58995C84}">
      <dgm:prSet/>
      <dgm:spPr/>
      <dgm:t>
        <a:bodyPr/>
        <a:lstStyle/>
        <a:p>
          <a:endParaRPr lang="en-US"/>
        </a:p>
      </dgm:t>
    </dgm:pt>
    <dgm:pt modelId="{13966976-E63C-425E-98FE-5536A71032E4}">
      <dgm:prSet/>
      <dgm:spPr/>
      <dgm:t>
        <a:bodyPr/>
        <a:lstStyle/>
        <a:p>
          <a:r>
            <a:rPr lang="en-US" dirty="0"/>
            <a:t>3. Data Layer – SQLite</a:t>
          </a:r>
        </a:p>
      </dgm:t>
    </dgm:pt>
    <dgm:pt modelId="{0422F9BC-33B7-426E-BDEC-168FB9F13120}" type="parTrans" cxnId="{0C7C72BE-0E92-402F-BC37-7AEF016177E6}">
      <dgm:prSet/>
      <dgm:spPr/>
      <dgm:t>
        <a:bodyPr/>
        <a:lstStyle/>
        <a:p>
          <a:endParaRPr lang="en-US"/>
        </a:p>
      </dgm:t>
    </dgm:pt>
    <dgm:pt modelId="{E98D3A18-D57E-48B5-ADEE-85D92965879B}" type="sibTrans" cxnId="{0C7C72BE-0E92-402F-BC37-7AEF016177E6}">
      <dgm:prSet/>
      <dgm:spPr/>
      <dgm:t>
        <a:bodyPr/>
        <a:lstStyle/>
        <a:p>
          <a:endParaRPr lang="en-US"/>
        </a:p>
      </dgm:t>
    </dgm:pt>
    <dgm:pt modelId="{94E2350D-1129-44D1-B738-CFD3D3831E14}">
      <dgm:prSet/>
      <dgm:spPr/>
      <dgm:t>
        <a:bodyPr/>
        <a:lstStyle/>
        <a:p>
          <a:r>
            <a:rPr lang="en-US"/>
            <a:t>4. Web Server Layer – Rest API</a:t>
          </a:r>
        </a:p>
      </dgm:t>
    </dgm:pt>
    <dgm:pt modelId="{3FBB8811-BCB3-4F0C-A54D-846B09CC2126}" type="parTrans" cxnId="{67F3CE36-229B-49E4-8A81-73F8C8B4192C}">
      <dgm:prSet/>
      <dgm:spPr/>
      <dgm:t>
        <a:bodyPr/>
        <a:lstStyle/>
        <a:p>
          <a:endParaRPr lang="en-US"/>
        </a:p>
      </dgm:t>
    </dgm:pt>
    <dgm:pt modelId="{53C7A6BB-4E6D-4EAC-8DE1-FA7E99224D4D}" type="sibTrans" cxnId="{67F3CE36-229B-49E4-8A81-73F8C8B4192C}">
      <dgm:prSet/>
      <dgm:spPr/>
      <dgm:t>
        <a:bodyPr/>
        <a:lstStyle/>
        <a:p>
          <a:endParaRPr lang="en-US"/>
        </a:p>
      </dgm:t>
    </dgm:pt>
    <dgm:pt modelId="{7519E2BC-4AE5-4502-B78F-635675F526BF}" type="pres">
      <dgm:prSet presAssocID="{69001B79-8E55-4E4A-84E7-AB8518209A9A}" presName="root" presStyleCnt="0">
        <dgm:presLayoutVars>
          <dgm:dir/>
          <dgm:resizeHandles val="exact"/>
        </dgm:presLayoutVars>
      </dgm:prSet>
      <dgm:spPr/>
    </dgm:pt>
    <dgm:pt modelId="{5C2A3323-BE2F-4B3B-B0C6-82983E141803}" type="pres">
      <dgm:prSet presAssocID="{F86E514C-C251-4159-AB88-4D6914248C17}" presName="compNode" presStyleCnt="0"/>
      <dgm:spPr/>
    </dgm:pt>
    <dgm:pt modelId="{83B1C12D-8846-45C2-8A83-2898C8A34017}" type="pres">
      <dgm:prSet presAssocID="{F86E514C-C251-4159-AB88-4D6914248C17}" presName="bgRect" presStyleLbl="bgShp" presStyleIdx="0" presStyleCnt="4"/>
      <dgm:spPr/>
    </dgm:pt>
    <dgm:pt modelId="{1F7BA86F-986B-4E07-AFC5-E3C673332048}" type="pres">
      <dgm:prSet presAssocID="{F86E514C-C251-4159-AB88-4D6914248C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F83A051-3581-4154-9521-661D55BF1ACA}" type="pres">
      <dgm:prSet presAssocID="{F86E514C-C251-4159-AB88-4D6914248C17}" presName="spaceRect" presStyleCnt="0"/>
      <dgm:spPr/>
    </dgm:pt>
    <dgm:pt modelId="{30B27EA8-F4E8-4ECF-B5FF-944D28EF7D46}" type="pres">
      <dgm:prSet presAssocID="{F86E514C-C251-4159-AB88-4D6914248C17}" presName="parTx" presStyleLbl="revTx" presStyleIdx="0" presStyleCnt="4">
        <dgm:presLayoutVars>
          <dgm:chMax val="0"/>
          <dgm:chPref val="0"/>
        </dgm:presLayoutVars>
      </dgm:prSet>
      <dgm:spPr/>
    </dgm:pt>
    <dgm:pt modelId="{4CF4C6D9-6993-401A-8800-BE205C4FD13A}" type="pres">
      <dgm:prSet presAssocID="{9361DACA-7B5C-4944-B3D1-856739BA67B5}" presName="sibTrans" presStyleCnt="0"/>
      <dgm:spPr/>
    </dgm:pt>
    <dgm:pt modelId="{D6810B5F-908D-489D-A84D-87F13844EA58}" type="pres">
      <dgm:prSet presAssocID="{DF96CEA8-DEF2-4077-9B87-9F29D4DEAD03}" presName="compNode" presStyleCnt="0"/>
      <dgm:spPr/>
    </dgm:pt>
    <dgm:pt modelId="{56605F35-B603-48D5-9BA8-A039EFFD0238}" type="pres">
      <dgm:prSet presAssocID="{DF96CEA8-DEF2-4077-9B87-9F29D4DEAD03}" presName="bgRect" presStyleLbl="bgShp" presStyleIdx="1" presStyleCnt="4"/>
      <dgm:spPr/>
    </dgm:pt>
    <dgm:pt modelId="{BBC5BC24-A210-4C7B-9321-4CBA83F0A446}" type="pres">
      <dgm:prSet presAssocID="{DF96CEA8-DEF2-4077-9B87-9F29D4DEAD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38C888A7-70B5-4B27-89F0-2E350B827D38}" type="pres">
      <dgm:prSet presAssocID="{DF96CEA8-DEF2-4077-9B87-9F29D4DEAD03}" presName="spaceRect" presStyleCnt="0"/>
      <dgm:spPr/>
    </dgm:pt>
    <dgm:pt modelId="{B43D0504-669F-4D25-ABB6-3656B3C92951}" type="pres">
      <dgm:prSet presAssocID="{DF96CEA8-DEF2-4077-9B87-9F29D4DEAD03}" presName="parTx" presStyleLbl="revTx" presStyleIdx="1" presStyleCnt="4">
        <dgm:presLayoutVars>
          <dgm:chMax val="0"/>
          <dgm:chPref val="0"/>
        </dgm:presLayoutVars>
      </dgm:prSet>
      <dgm:spPr/>
    </dgm:pt>
    <dgm:pt modelId="{B3211350-8809-40F4-B367-B13930EB03B8}" type="pres">
      <dgm:prSet presAssocID="{64F9EF31-0365-4A04-A31E-474AC60109F2}" presName="sibTrans" presStyleCnt="0"/>
      <dgm:spPr/>
    </dgm:pt>
    <dgm:pt modelId="{E9E03CAD-FE3F-46FD-8EE8-48E8FC2F893B}" type="pres">
      <dgm:prSet presAssocID="{13966976-E63C-425E-98FE-5536A71032E4}" presName="compNode" presStyleCnt="0"/>
      <dgm:spPr/>
    </dgm:pt>
    <dgm:pt modelId="{25B31118-3184-4D0C-BFB2-1BE4966102AC}" type="pres">
      <dgm:prSet presAssocID="{13966976-E63C-425E-98FE-5536A71032E4}" presName="bgRect" presStyleLbl="bgShp" presStyleIdx="2" presStyleCnt="4"/>
      <dgm:spPr/>
    </dgm:pt>
    <dgm:pt modelId="{AEDCB768-3770-4CC3-A790-114D47726E9F}" type="pres">
      <dgm:prSet presAssocID="{13966976-E63C-425E-98FE-5536A71032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EBECF0A-6F48-4285-80AE-7B5F6F721D3D}" type="pres">
      <dgm:prSet presAssocID="{13966976-E63C-425E-98FE-5536A71032E4}" presName="spaceRect" presStyleCnt="0"/>
      <dgm:spPr/>
    </dgm:pt>
    <dgm:pt modelId="{40F8B335-17FF-4BC1-9A54-6A26292BBEA7}" type="pres">
      <dgm:prSet presAssocID="{13966976-E63C-425E-98FE-5536A71032E4}" presName="parTx" presStyleLbl="revTx" presStyleIdx="2" presStyleCnt="4">
        <dgm:presLayoutVars>
          <dgm:chMax val="0"/>
          <dgm:chPref val="0"/>
        </dgm:presLayoutVars>
      </dgm:prSet>
      <dgm:spPr/>
    </dgm:pt>
    <dgm:pt modelId="{82F530E0-79BD-49E0-958F-3719883D88CE}" type="pres">
      <dgm:prSet presAssocID="{E98D3A18-D57E-48B5-ADEE-85D92965879B}" presName="sibTrans" presStyleCnt="0"/>
      <dgm:spPr/>
    </dgm:pt>
    <dgm:pt modelId="{9F4DA1FB-1EEC-4E9E-B6FB-6D5798E1ACCF}" type="pres">
      <dgm:prSet presAssocID="{94E2350D-1129-44D1-B738-CFD3D3831E14}" presName="compNode" presStyleCnt="0"/>
      <dgm:spPr/>
    </dgm:pt>
    <dgm:pt modelId="{F0761F96-89AD-4EC5-A07C-47AF17106577}" type="pres">
      <dgm:prSet presAssocID="{94E2350D-1129-44D1-B738-CFD3D3831E14}" presName="bgRect" presStyleLbl="bgShp" presStyleIdx="3" presStyleCnt="4"/>
      <dgm:spPr/>
    </dgm:pt>
    <dgm:pt modelId="{20BF10A4-C41C-4186-97DF-929965A64EB3}" type="pres">
      <dgm:prSet presAssocID="{94E2350D-1129-44D1-B738-CFD3D3831E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CD5C74E-FA6C-4DCB-96DA-2A2A8265A144}" type="pres">
      <dgm:prSet presAssocID="{94E2350D-1129-44D1-B738-CFD3D3831E14}" presName="spaceRect" presStyleCnt="0"/>
      <dgm:spPr/>
    </dgm:pt>
    <dgm:pt modelId="{8CAE91EF-63F3-4412-8830-EAE34859DF86}" type="pres">
      <dgm:prSet presAssocID="{94E2350D-1129-44D1-B738-CFD3D3831E14}" presName="parTx" presStyleLbl="revTx" presStyleIdx="3" presStyleCnt="4">
        <dgm:presLayoutVars>
          <dgm:chMax val="0"/>
          <dgm:chPref val="0"/>
        </dgm:presLayoutVars>
      </dgm:prSet>
      <dgm:spPr/>
    </dgm:pt>
  </dgm:ptLst>
  <dgm:cxnLst>
    <dgm:cxn modelId="{CF131211-CDAF-4721-A9B9-9A3B6AF52B8D}" type="presOf" srcId="{69001B79-8E55-4E4A-84E7-AB8518209A9A}" destId="{7519E2BC-4AE5-4502-B78F-635675F526BF}" srcOrd="0" destOrd="0" presId="urn:microsoft.com/office/officeart/2018/2/layout/IconVerticalSolidList"/>
    <dgm:cxn modelId="{E88A991F-3A52-4EBC-879C-73447D2EBDAE}" type="presOf" srcId="{13966976-E63C-425E-98FE-5536A71032E4}" destId="{40F8B335-17FF-4BC1-9A54-6A26292BBEA7}" srcOrd="0" destOrd="0" presId="urn:microsoft.com/office/officeart/2018/2/layout/IconVerticalSolidList"/>
    <dgm:cxn modelId="{67F3CE36-229B-49E4-8A81-73F8C8B4192C}" srcId="{69001B79-8E55-4E4A-84E7-AB8518209A9A}" destId="{94E2350D-1129-44D1-B738-CFD3D3831E14}" srcOrd="3" destOrd="0" parTransId="{3FBB8811-BCB3-4F0C-A54D-846B09CC2126}" sibTransId="{53C7A6BB-4E6D-4EAC-8DE1-FA7E99224D4D}"/>
    <dgm:cxn modelId="{79693FB0-45F1-463D-99CA-7D82A25C0E09}" type="presOf" srcId="{94E2350D-1129-44D1-B738-CFD3D3831E14}" destId="{8CAE91EF-63F3-4412-8830-EAE34859DF86}" srcOrd="0" destOrd="0" presId="urn:microsoft.com/office/officeart/2018/2/layout/IconVerticalSolidList"/>
    <dgm:cxn modelId="{0C7C72BE-0E92-402F-BC37-7AEF016177E6}" srcId="{69001B79-8E55-4E4A-84E7-AB8518209A9A}" destId="{13966976-E63C-425E-98FE-5536A71032E4}" srcOrd="2" destOrd="0" parTransId="{0422F9BC-33B7-426E-BDEC-168FB9F13120}" sibTransId="{E98D3A18-D57E-48B5-ADEE-85D92965879B}"/>
    <dgm:cxn modelId="{F5B369C1-08CD-4692-AFCA-5FB2B3DCC467}" type="presOf" srcId="{DF96CEA8-DEF2-4077-9B87-9F29D4DEAD03}" destId="{B43D0504-669F-4D25-ABB6-3656B3C92951}" srcOrd="0" destOrd="0" presId="urn:microsoft.com/office/officeart/2018/2/layout/IconVerticalSolidList"/>
    <dgm:cxn modelId="{B4EC04DF-242F-40D0-9C81-B1AE58995C84}" srcId="{69001B79-8E55-4E4A-84E7-AB8518209A9A}" destId="{DF96CEA8-DEF2-4077-9B87-9F29D4DEAD03}" srcOrd="1" destOrd="0" parTransId="{2DBC9CBE-C982-4AB2-8321-91CE89A10C9D}" sibTransId="{64F9EF31-0365-4A04-A31E-474AC60109F2}"/>
    <dgm:cxn modelId="{DC7F0FDF-76DC-46F1-A60D-213C66299E15}" srcId="{69001B79-8E55-4E4A-84E7-AB8518209A9A}" destId="{F86E514C-C251-4159-AB88-4D6914248C17}" srcOrd="0" destOrd="0" parTransId="{4A784EF0-85C4-452D-9426-1E114551C8C2}" sibTransId="{9361DACA-7B5C-4944-B3D1-856739BA67B5}"/>
    <dgm:cxn modelId="{3B9A79ED-1260-424A-BB0B-773E28659141}" type="presOf" srcId="{F86E514C-C251-4159-AB88-4D6914248C17}" destId="{30B27EA8-F4E8-4ECF-B5FF-944D28EF7D46}" srcOrd="0" destOrd="0" presId="urn:microsoft.com/office/officeart/2018/2/layout/IconVerticalSolidList"/>
    <dgm:cxn modelId="{BDA4D245-C4B1-4D14-82BC-72F7C85B4273}" type="presParOf" srcId="{7519E2BC-4AE5-4502-B78F-635675F526BF}" destId="{5C2A3323-BE2F-4B3B-B0C6-82983E141803}" srcOrd="0" destOrd="0" presId="urn:microsoft.com/office/officeart/2018/2/layout/IconVerticalSolidList"/>
    <dgm:cxn modelId="{96BF5318-5209-4AFC-BC7B-85E66723EAA2}" type="presParOf" srcId="{5C2A3323-BE2F-4B3B-B0C6-82983E141803}" destId="{83B1C12D-8846-45C2-8A83-2898C8A34017}" srcOrd="0" destOrd="0" presId="urn:microsoft.com/office/officeart/2018/2/layout/IconVerticalSolidList"/>
    <dgm:cxn modelId="{427D86E2-8759-46A0-ADE8-207A7D1151CB}" type="presParOf" srcId="{5C2A3323-BE2F-4B3B-B0C6-82983E141803}" destId="{1F7BA86F-986B-4E07-AFC5-E3C673332048}" srcOrd="1" destOrd="0" presId="urn:microsoft.com/office/officeart/2018/2/layout/IconVerticalSolidList"/>
    <dgm:cxn modelId="{4713EC30-73A7-4A86-8083-6569BA49D274}" type="presParOf" srcId="{5C2A3323-BE2F-4B3B-B0C6-82983E141803}" destId="{AF83A051-3581-4154-9521-661D55BF1ACA}" srcOrd="2" destOrd="0" presId="urn:microsoft.com/office/officeart/2018/2/layout/IconVerticalSolidList"/>
    <dgm:cxn modelId="{FDEF6A3B-09D1-49F7-A6F9-CA02C0F6541A}" type="presParOf" srcId="{5C2A3323-BE2F-4B3B-B0C6-82983E141803}" destId="{30B27EA8-F4E8-4ECF-B5FF-944D28EF7D46}" srcOrd="3" destOrd="0" presId="urn:microsoft.com/office/officeart/2018/2/layout/IconVerticalSolidList"/>
    <dgm:cxn modelId="{DC32F746-1BE6-468D-9CAD-FCB6ABA321D5}" type="presParOf" srcId="{7519E2BC-4AE5-4502-B78F-635675F526BF}" destId="{4CF4C6D9-6993-401A-8800-BE205C4FD13A}" srcOrd="1" destOrd="0" presId="urn:microsoft.com/office/officeart/2018/2/layout/IconVerticalSolidList"/>
    <dgm:cxn modelId="{4113D3AA-0C37-42A1-8BD8-29FE9E3A7D5C}" type="presParOf" srcId="{7519E2BC-4AE5-4502-B78F-635675F526BF}" destId="{D6810B5F-908D-489D-A84D-87F13844EA58}" srcOrd="2" destOrd="0" presId="urn:microsoft.com/office/officeart/2018/2/layout/IconVerticalSolidList"/>
    <dgm:cxn modelId="{C152AE7A-DF79-406E-988E-9E66C13AC0DA}" type="presParOf" srcId="{D6810B5F-908D-489D-A84D-87F13844EA58}" destId="{56605F35-B603-48D5-9BA8-A039EFFD0238}" srcOrd="0" destOrd="0" presId="urn:microsoft.com/office/officeart/2018/2/layout/IconVerticalSolidList"/>
    <dgm:cxn modelId="{842F5FD1-5A34-4F10-8CCE-25DAE88274EC}" type="presParOf" srcId="{D6810B5F-908D-489D-A84D-87F13844EA58}" destId="{BBC5BC24-A210-4C7B-9321-4CBA83F0A446}" srcOrd="1" destOrd="0" presId="urn:microsoft.com/office/officeart/2018/2/layout/IconVerticalSolidList"/>
    <dgm:cxn modelId="{78D7807B-D357-40A1-B0E6-76B03B9045FB}" type="presParOf" srcId="{D6810B5F-908D-489D-A84D-87F13844EA58}" destId="{38C888A7-70B5-4B27-89F0-2E350B827D38}" srcOrd="2" destOrd="0" presId="urn:microsoft.com/office/officeart/2018/2/layout/IconVerticalSolidList"/>
    <dgm:cxn modelId="{A92E66AC-CA34-4516-8C30-754C702D6CB6}" type="presParOf" srcId="{D6810B5F-908D-489D-A84D-87F13844EA58}" destId="{B43D0504-669F-4D25-ABB6-3656B3C92951}" srcOrd="3" destOrd="0" presId="urn:microsoft.com/office/officeart/2018/2/layout/IconVerticalSolidList"/>
    <dgm:cxn modelId="{71D86A81-8639-4ED5-80D2-C0F000425F9D}" type="presParOf" srcId="{7519E2BC-4AE5-4502-B78F-635675F526BF}" destId="{B3211350-8809-40F4-B367-B13930EB03B8}" srcOrd="3" destOrd="0" presId="urn:microsoft.com/office/officeart/2018/2/layout/IconVerticalSolidList"/>
    <dgm:cxn modelId="{628F9627-A8CC-4269-BA90-EB84B4488A8E}" type="presParOf" srcId="{7519E2BC-4AE5-4502-B78F-635675F526BF}" destId="{E9E03CAD-FE3F-46FD-8EE8-48E8FC2F893B}" srcOrd="4" destOrd="0" presId="urn:microsoft.com/office/officeart/2018/2/layout/IconVerticalSolidList"/>
    <dgm:cxn modelId="{B4B45D17-081F-4E09-A856-13D812271421}" type="presParOf" srcId="{E9E03CAD-FE3F-46FD-8EE8-48E8FC2F893B}" destId="{25B31118-3184-4D0C-BFB2-1BE4966102AC}" srcOrd="0" destOrd="0" presId="urn:microsoft.com/office/officeart/2018/2/layout/IconVerticalSolidList"/>
    <dgm:cxn modelId="{4BC602FD-6924-4375-BC49-4E991461B37E}" type="presParOf" srcId="{E9E03CAD-FE3F-46FD-8EE8-48E8FC2F893B}" destId="{AEDCB768-3770-4CC3-A790-114D47726E9F}" srcOrd="1" destOrd="0" presId="urn:microsoft.com/office/officeart/2018/2/layout/IconVerticalSolidList"/>
    <dgm:cxn modelId="{2064887F-0ABC-43EB-927A-8218507FA221}" type="presParOf" srcId="{E9E03CAD-FE3F-46FD-8EE8-48E8FC2F893B}" destId="{8EBECF0A-6F48-4285-80AE-7B5F6F721D3D}" srcOrd="2" destOrd="0" presId="urn:microsoft.com/office/officeart/2018/2/layout/IconVerticalSolidList"/>
    <dgm:cxn modelId="{41E5A316-6A30-4103-938D-F8A0252257A7}" type="presParOf" srcId="{E9E03CAD-FE3F-46FD-8EE8-48E8FC2F893B}" destId="{40F8B335-17FF-4BC1-9A54-6A26292BBEA7}" srcOrd="3" destOrd="0" presId="urn:microsoft.com/office/officeart/2018/2/layout/IconVerticalSolidList"/>
    <dgm:cxn modelId="{675E2EF3-68A3-48AC-BFC5-E8BC34947D54}" type="presParOf" srcId="{7519E2BC-4AE5-4502-B78F-635675F526BF}" destId="{82F530E0-79BD-49E0-958F-3719883D88CE}" srcOrd="5" destOrd="0" presId="urn:microsoft.com/office/officeart/2018/2/layout/IconVerticalSolidList"/>
    <dgm:cxn modelId="{CDA1C0A4-C086-4A0E-8317-4E5762FF77FC}" type="presParOf" srcId="{7519E2BC-4AE5-4502-B78F-635675F526BF}" destId="{9F4DA1FB-1EEC-4E9E-B6FB-6D5798E1ACCF}" srcOrd="6" destOrd="0" presId="urn:microsoft.com/office/officeart/2018/2/layout/IconVerticalSolidList"/>
    <dgm:cxn modelId="{5EA39AC2-9A7C-49FD-B85D-5383AFA62BB8}" type="presParOf" srcId="{9F4DA1FB-1EEC-4E9E-B6FB-6D5798E1ACCF}" destId="{F0761F96-89AD-4EC5-A07C-47AF17106577}" srcOrd="0" destOrd="0" presId="urn:microsoft.com/office/officeart/2018/2/layout/IconVerticalSolidList"/>
    <dgm:cxn modelId="{548E4421-9C18-4699-9FAF-923C1BA86970}" type="presParOf" srcId="{9F4DA1FB-1EEC-4E9E-B6FB-6D5798E1ACCF}" destId="{20BF10A4-C41C-4186-97DF-929965A64EB3}" srcOrd="1" destOrd="0" presId="urn:microsoft.com/office/officeart/2018/2/layout/IconVerticalSolidList"/>
    <dgm:cxn modelId="{B65A9762-B751-4B3C-A2A7-971B35AE915B}" type="presParOf" srcId="{9F4DA1FB-1EEC-4E9E-B6FB-6D5798E1ACCF}" destId="{FCD5C74E-FA6C-4DCB-96DA-2A2A8265A144}" srcOrd="2" destOrd="0" presId="urn:microsoft.com/office/officeart/2018/2/layout/IconVerticalSolidList"/>
    <dgm:cxn modelId="{CFD1DD5E-89A6-4473-9021-F69EB1AA489C}" type="presParOf" srcId="{9F4DA1FB-1EEC-4E9E-B6FB-6D5798E1ACCF}" destId="{8CAE91EF-63F3-4412-8830-EAE34859DF8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EE4BA1-A9AC-4C32-A5C7-B8733ED9C410}" type="doc">
      <dgm:prSet loTypeId="urn:microsoft.com/office/officeart/2005/8/layout/hierarchy3" loCatId="hierarchy" qsTypeId="urn:microsoft.com/office/officeart/2005/8/quickstyle/simple2" qsCatId="simple" csTypeId="urn:microsoft.com/office/officeart/2005/8/colors/colorful5" csCatId="colorful" phldr="1"/>
      <dgm:spPr/>
      <dgm:t>
        <a:bodyPr/>
        <a:lstStyle/>
        <a:p>
          <a:endParaRPr lang="en-US"/>
        </a:p>
      </dgm:t>
    </dgm:pt>
    <dgm:pt modelId="{5C65B0E8-9855-46EC-9C98-713640402814}">
      <dgm:prSet/>
      <dgm:spPr/>
      <dgm:t>
        <a:bodyPr/>
        <a:lstStyle/>
        <a:p>
          <a:r>
            <a:rPr lang="en-US"/>
            <a:t>A relational database management system</a:t>
          </a:r>
        </a:p>
      </dgm:t>
    </dgm:pt>
    <dgm:pt modelId="{BCFB007A-C300-4913-9AEF-CE4F1A4EB4D4}" type="parTrans" cxnId="{E7B29CCC-7302-4A59-8782-56BB5A734421}">
      <dgm:prSet/>
      <dgm:spPr/>
      <dgm:t>
        <a:bodyPr/>
        <a:lstStyle/>
        <a:p>
          <a:endParaRPr lang="en-US"/>
        </a:p>
      </dgm:t>
    </dgm:pt>
    <dgm:pt modelId="{91EF18A3-C8A5-40E7-9F63-1E74CD8056D3}" type="sibTrans" cxnId="{E7B29CCC-7302-4A59-8782-56BB5A734421}">
      <dgm:prSet/>
      <dgm:spPr/>
      <dgm:t>
        <a:bodyPr/>
        <a:lstStyle/>
        <a:p>
          <a:endParaRPr lang="en-US"/>
        </a:p>
      </dgm:t>
    </dgm:pt>
    <dgm:pt modelId="{0D3CBE0D-2F03-4B5D-B4B9-E625EC655217}">
      <dgm:prSet/>
      <dgm:spPr/>
      <dgm:t>
        <a:bodyPr/>
        <a:lstStyle/>
        <a:p>
          <a:r>
            <a:rPr lang="en-US" dirty="0"/>
            <a:t>ACID (Atomicity, Consistency, Isolation, and Durability) transactions, triggers, views, and indexes</a:t>
          </a:r>
        </a:p>
      </dgm:t>
    </dgm:pt>
    <dgm:pt modelId="{9EC06F34-6BD6-4A9B-A4F8-DB2B70615A92}" type="parTrans" cxnId="{F251FF34-2B7D-4469-9777-39604F480A96}">
      <dgm:prSet/>
      <dgm:spPr/>
      <dgm:t>
        <a:bodyPr/>
        <a:lstStyle/>
        <a:p>
          <a:endParaRPr lang="en-US"/>
        </a:p>
      </dgm:t>
    </dgm:pt>
    <dgm:pt modelId="{41166D31-88FE-4F22-9D3B-CCC7341F9384}" type="sibTrans" cxnId="{F251FF34-2B7D-4469-9777-39604F480A96}">
      <dgm:prSet/>
      <dgm:spPr/>
      <dgm:t>
        <a:bodyPr/>
        <a:lstStyle/>
        <a:p>
          <a:endParaRPr lang="en-US"/>
        </a:p>
      </dgm:t>
    </dgm:pt>
    <dgm:pt modelId="{58D87E6A-BBB6-B148-B4D0-30981BA5190B}" type="pres">
      <dgm:prSet presAssocID="{BBEE4BA1-A9AC-4C32-A5C7-B8733ED9C410}" presName="diagram" presStyleCnt="0">
        <dgm:presLayoutVars>
          <dgm:chPref val="1"/>
          <dgm:dir/>
          <dgm:animOne val="branch"/>
          <dgm:animLvl val="lvl"/>
          <dgm:resizeHandles/>
        </dgm:presLayoutVars>
      </dgm:prSet>
      <dgm:spPr/>
    </dgm:pt>
    <dgm:pt modelId="{5B8C06E3-48F9-D245-AEDD-8B87AE3E074D}" type="pres">
      <dgm:prSet presAssocID="{5C65B0E8-9855-46EC-9C98-713640402814}" presName="root" presStyleCnt="0"/>
      <dgm:spPr/>
    </dgm:pt>
    <dgm:pt modelId="{3F6EBA90-CDC1-5146-AA35-ECE62AB7342B}" type="pres">
      <dgm:prSet presAssocID="{5C65B0E8-9855-46EC-9C98-713640402814}" presName="rootComposite" presStyleCnt="0"/>
      <dgm:spPr/>
    </dgm:pt>
    <dgm:pt modelId="{FEEAB241-4D6E-A14A-9B07-40FC6CA9335B}" type="pres">
      <dgm:prSet presAssocID="{5C65B0E8-9855-46EC-9C98-713640402814}" presName="rootText" presStyleLbl="node1" presStyleIdx="0" presStyleCnt="2"/>
      <dgm:spPr/>
    </dgm:pt>
    <dgm:pt modelId="{ABD442BD-B986-9F4F-8225-54B91C8C0C27}" type="pres">
      <dgm:prSet presAssocID="{5C65B0E8-9855-46EC-9C98-713640402814}" presName="rootConnector" presStyleLbl="node1" presStyleIdx="0" presStyleCnt="2"/>
      <dgm:spPr/>
    </dgm:pt>
    <dgm:pt modelId="{59660A71-2D2B-DF4B-9AE8-B1A49AC4EE6E}" type="pres">
      <dgm:prSet presAssocID="{5C65B0E8-9855-46EC-9C98-713640402814}" presName="childShape" presStyleCnt="0"/>
      <dgm:spPr/>
    </dgm:pt>
    <dgm:pt modelId="{76909DA9-DBB1-5B4B-9A39-AE4C43355ACA}" type="pres">
      <dgm:prSet presAssocID="{0D3CBE0D-2F03-4B5D-B4B9-E625EC655217}" presName="root" presStyleCnt="0"/>
      <dgm:spPr/>
    </dgm:pt>
    <dgm:pt modelId="{424C81E9-F75C-DD4B-AA20-422F9EB1D753}" type="pres">
      <dgm:prSet presAssocID="{0D3CBE0D-2F03-4B5D-B4B9-E625EC655217}" presName="rootComposite" presStyleCnt="0"/>
      <dgm:spPr/>
    </dgm:pt>
    <dgm:pt modelId="{0D15DD10-DCD2-8C45-9C5C-B27226A7C323}" type="pres">
      <dgm:prSet presAssocID="{0D3CBE0D-2F03-4B5D-B4B9-E625EC655217}" presName="rootText" presStyleLbl="node1" presStyleIdx="1" presStyleCnt="2"/>
      <dgm:spPr/>
    </dgm:pt>
    <dgm:pt modelId="{F034543E-D514-EF45-BFFE-808D69B5C10D}" type="pres">
      <dgm:prSet presAssocID="{0D3CBE0D-2F03-4B5D-B4B9-E625EC655217}" presName="rootConnector" presStyleLbl="node1" presStyleIdx="1" presStyleCnt="2"/>
      <dgm:spPr/>
    </dgm:pt>
    <dgm:pt modelId="{F80D828F-8D02-5045-8577-21CE9C7FCF32}" type="pres">
      <dgm:prSet presAssocID="{0D3CBE0D-2F03-4B5D-B4B9-E625EC655217}" presName="childShape" presStyleCnt="0"/>
      <dgm:spPr/>
    </dgm:pt>
  </dgm:ptLst>
  <dgm:cxnLst>
    <dgm:cxn modelId="{F251FF34-2B7D-4469-9777-39604F480A96}" srcId="{BBEE4BA1-A9AC-4C32-A5C7-B8733ED9C410}" destId="{0D3CBE0D-2F03-4B5D-B4B9-E625EC655217}" srcOrd="1" destOrd="0" parTransId="{9EC06F34-6BD6-4A9B-A4F8-DB2B70615A92}" sibTransId="{41166D31-88FE-4F22-9D3B-CCC7341F9384}"/>
    <dgm:cxn modelId="{C39A0C91-4BF4-E04F-9AC6-72F9C182D6E9}" type="presOf" srcId="{0D3CBE0D-2F03-4B5D-B4B9-E625EC655217}" destId="{F034543E-D514-EF45-BFFE-808D69B5C10D}" srcOrd="1" destOrd="0" presId="urn:microsoft.com/office/officeart/2005/8/layout/hierarchy3"/>
    <dgm:cxn modelId="{E6DFD7C4-C14C-E344-88A7-A103592DF360}" type="presOf" srcId="{BBEE4BA1-A9AC-4C32-A5C7-B8733ED9C410}" destId="{58D87E6A-BBB6-B148-B4D0-30981BA5190B}" srcOrd="0" destOrd="0" presId="urn:microsoft.com/office/officeart/2005/8/layout/hierarchy3"/>
    <dgm:cxn modelId="{D0E8D5CA-45EE-B347-8E9D-F814A6B2546C}" type="presOf" srcId="{0D3CBE0D-2F03-4B5D-B4B9-E625EC655217}" destId="{0D15DD10-DCD2-8C45-9C5C-B27226A7C323}" srcOrd="0" destOrd="0" presId="urn:microsoft.com/office/officeart/2005/8/layout/hierarchy3"/>
    <dgm:cxn modelId="{E7B29CCC-7302-4A59-8782-56BB5A734421}" srcId="{BBEE4BA1-A9AC-4C32-A5C7-B8733ED9C410}" destId="{5C65B0E8-9855-46EC-9C98-713640402814}" srcOrd="0" destOrd="0" parTransId="{BCFB007A-C300-4913-9AEF-CE4F1A4EB4D4}" sibTransId="{91EF18A3-C8A5-40E7-9F63-1E74CD8056D3}"/>
    <dgm:cxn modelId="{2932C7E1-45AD-7948-A41F-17448A9710E1}" type="presOf" srcId="{5C65B0E8-9855-46EC-9C98-713640402814}" destId="{FEEAB241-4D6E-A14A-9B07-40FC6CA9335B}" srcOrd="0" destOrd="0" presId="urn:microsoft.com/office/officeart/2005/8/layout/hierarchy3"/>
    <dgm:cxn modelId="{AB3329F6-B281-3B42-8A82-D33811FA2FF7}" type="presOf" srcId="{5C65B0E8-9855-46EC-9C98-713640402814}" destId="{ABD442BD-B986-9F4F-8225-54B91C8C0C27}" srcOrd="1" destOrd="0" presId="urn:microsoft.com/office/officeart/2005/8/layout/hierarchy3"/>
    <dgm:cxn modelId="{989B22C1-0DE4-574F-97B8-029F2EB827EE}" type="presParOf" srcId="{58D87E6A-BBB6-B148-B4D0-30981BA5190B}" destId="{5B8C06E3-48F9-D245-AEDD-8B87AE3E074D}" srcOrd="0" destOrd="0" presId="urn:microsoft.com/office/officeart/2005/8/layout/hierarchy3"/>
    <dgm:cxn modelId="{01507805-213C-114F-AB33-254E24FA6F6E}" type="presParOf" srcId="{5B8C06E3-48F9-D245-AEDD-8B87AE3E074D}" destId="{3F6EBA90-CDC1-5146-AA35-ECE62AB7342B}" srcOrd="0" destOrd="0" presId="urn:microsoft.com/office/officeart/2005/8/layout/hierarchy3"/>
    <dgm:cxn modelId="{128FD4B8-71AC-8C47-AE40-997C051FCBD5}" type="presParOf" srcId="{3F6EBA90-CDC1-5146-AA35-ECE62AB7342B}" destId="{FEEAB241-4D6E-A14A-9B07-40FC6CA9335B}" srcOrd="0" destOrd="0" presId="urn:microsoft.com/office/officeart/2005/8/layout/hierarchy3"/>
    <dgm:cxn modelId="{C7A1EDC8-B8CA-B149-B41E-2C766E50D79A}" type="presParOf" srcId="{3F6EBA90-CDC1-5146-AA35-ECE62AB7342B}" destId="{ABD442BD-B986-9F4F-8225-54B91C8C0C27}" srcOrd="1" destOrd="0" presId="urn:microsoft.com/office/officeart/2005/8/layout/hierarchy3"/>
    <dgm:cxn modelId="{42F3A4F4-2597-B94B-994C-67A7F503DE02}" type="presParOf" srcId="{5B8C06E3-48F9-D245-AEDD-8B87AE3E074D}" destId="{59660A71-2D2B-DF4B-9AE8-B1A49AC4EE6E}" srcOrd="1" destOrd="0" presId="urn:microsoft.com/office/officeart/2005/8/layout/hierarchy3"/>
    <dgm:cxn modelId="{49E50D06-1CA5-454C-945D-C176730F1D99}" type="presParOf" srcId="{58D87E6A-BBB6-B148-B4D0-30981BA5190B}" destId="{76909DA9-DBB1-5B4B-9A39-AE4C43355ACA}" srcOrd="1" destOrd="0" presId="urn:microsoft.com/office/officeart/2005/8/layout/hierarchy3"/>
    <dgm:cxn modelId="{EAC400F4-15FE-6047-AAF5-05FA3CD2AD86}" type="presParOf" srcId="{76909DA9-DBB1-5B4B-9A39-AE4C43355ACA}" destId="{424C81E9-F75C-DD4B-AA20-422F9EB1D753}" srcOrd="0" destOrd="0" presId="urn:microsoft.com/office/officeart/2005/8/layout/hierarchy3"/>
    <dgm:cxn modelId="{81C3A322-7650-C34D-933A-E024B830BDA6}" type="presParOf" srcId="{424C81E9-F75C-DD4B-AA20-422F9EB1D753}" destId="{0D15DD10-DCD2-8C45-9C5C-B27226A7C323}" srcOrd="0" destOrd="0" presId="urn:microsoft.com/office/officeart/2005/8/layout/hierarchy3"/>
    <dgm:cxn modelId="{AA7B7B03-57DD-1342-AA4C-E2BA9DA71C7D}" type="presParOf" srcId="{424C81E9-F75C-DD4B-AA20-422F9EB1D753}" destId="{F034543E-D514-EF45-BFFE-808D69B5C10D}" srcOrd="1" destOrd="0" presId="urn:microsoft.com/office/officeart/2005/8/layout/hierarchy3"/>
    <dgm:cxn modelId="{A5C53972-FF74-A64F-9451-E05E6D480844}" type="presParOf" srcId="{76909DA9-DBB1-5B4B-9A39-AE4C43355ACA}" destId="{F80D828F-8D02-5045-8577-21CE9C7FCF3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BC299-5ED0-4FE1-9C81-2E4D69D373F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CDBD69D-9017-4B04-9F39-C82AF424D19C}">
      <dgm:prSet/>
      <dgm:spPr/>
      <dgm:t>
        <a:bodyPr/>
        <a:lstStyle/>
        <a:p>
          <a:r>
            <a:rPr lang="en-US"/>
            <a:t>GraphQL</a:t>
          </a:r>
        </a:p>
      </dgm:t>
    </dgm:pt>
    <dgm:pt modelId="{2E914651-8EC5-4ED8-A1E5-ECC9667E396D}" type="parTrans" cxnId="{E1E3699C-0EB8-4549-846C-9B5EFB43375E}">
      <dgm:prSet/>
      <dgm:spPr/>
      <dgm:t>
        <a:bodyPr/>
        <a:lstStyle/>
        <a:p>
          <a:endParaRPr lang="en-US"/>
        </a:p>
      </dgm:t>
    </dgm:pt>
    <dgm:pt modelId="{964A3AA5-6507-45D7-B46E-4079760E64E3}" type="sibTrans" cxnId="{E1E3699C-0EB8-4549-846C-9B5EFB43375E}">
      <dgm:prSet/>
      <dgm:spPr/>
      <dgm:t>
        <a:bodyPr/>
        <a:lstStyle/>
        <a:p>
          <a:endParaRPr lang="en-US"/>
        </a:p>
      </dgm:t>
    </dgm:pt>
    <dgm:pt modelId="{95E6C9DD-5698-472A-AC34-69FFB8449737}">
      <dgm:prSet/>
      <dgm:spPr/>
      <dgm:t>
        <a:bodyPr/>
        <a:lstStyle/>
        <a:p>
          <a:r>
            <a:rPr lang="en-US"/>
            <a:t>gRPC</a:t>
          </a:r>
        </a:p>
      </dgm:t>
    </dgm:pt>
    <dgm:pt modelId="{6A720692-F0D7-415E-B49C-70F8A4BA5379}" type="parTrans" cxnId="{46C2FAA9-6E4B-4380-AF58-5F50BEFEF008}">
      <dgm:prSet/>
      <dgm:spPr/>
      <dgm:t>
        <a:bodyPr/>
        <a:lstStyle/>
        <a:p>
          <a:endParaRPr lang="en-US"/>
        </a:p>
      </dgm:t>
    </dgm:pt>
    <dgm:pt modelId="{7C26C598-D81B-4493-BB47-1222512A1320}" type="sibTrans" cxnId="{46C2FAA9-6E4B-4380-AF58-5F50BEFEF008}">
      <dgm:prSet/>
      <dgm:spPr/>
      <dgm:t>
        <a:bodyPr/>
        <a:lstStyle/>
        <a:p>
          <a:endParaRPr lang="en-US"/>
        </a:p>
      </dgm:t>
    </dgm:pt>
    <dgm:pt modelId="{3A65D2EE-394A-3E46-8C64-02A1E610D15A}" type="pres">
      <dgm:prSet presAssocID="{1A1BC299-5ED0-4FE1-9C81-2E4D69D373F7}" presName="hierChild1" presStyleCnt="0">
        <dgm:presLayoutVars>
          <dgm:chPref val="1"/>
          <dgm:dir/>
          <dgm:animOne val="branch"/>
          <dgm:animLvl val="lvl"/>
          <dgm:resizeHandles/>
        </dgm:presLayoutVars>
      </dgm:prSet>
      <dgm:spPr/>
    </dgm:pt>
    <dgm:pt modelId="{CFAF1656-5CEA-344B-99E1-30B7560DD1B8}" type="pres">
      <dgm:prSet presAssocID="{4CDBD69D-9017-4B04-9F39-C82AF424D19C}" presName="hierRoot1" presStyleCnt="0"/>
      <dgm:spPr/>
    </dgm:pt>
    <dgm:pt modelId="{8C5D0028-99A6-6D40-9022-398BD6FE66DA}" type="pres">
      <dgm:prSet presAssocID="{4CDBD69D-9017-4B04-9F39-C82AF424D19C}" presName="composite" presStyleCnt="0"/>
      <dgm:spPr/>
    </dgm:pt>
    <dgm:pt modelId="{17258078-5E32-F840-834C-A07880BA2584}" type="pres">
      <dgm:prSet presAssocID="{4CDBD69D-9017-4B04-9F39-C82AF424D19C}" presName="background" presStyleLbl="node0" presStyleIdx="0" presStyleCnt="2"/>
      <dgm:spPr/>
    </dgm:pt>
    <dgm:pt modelId="{B555C2E5-C225-BA4A-BC16-AE102CED7EEB}" type="pres">
      <dgm:prSet presAssocID="{4CDBD69D-9017-4B04-9F39-C82AF424D19C}" presName="text" presStyleLbl="fgAcc0" presStyleIdx="0" presStyleCnt="2">
        <dgm:presLayoutVars>
          <dgm:chPref val="3"/>
        </dgm:presLayoutVars>
      </dgm:prSet>
      <dgm:spPr/>
    </dgm:pt>
    <dgm:pt modelId="{A61515B9-7139-EF4E-B3A1-F56336ADC374}" type="pres">
      <dgm:prSet presAssocID="{4CDBD69D-9017-4B04-9F39-C82AF424D19C}" presName="hierChild2" presStyleCnt="0"/>
      <dgm:spPr/>
    </dgm:pt>
    <dgm:pt modelId="{1E70ADB7-062D-8948-9B45-8A9CEEEF47D5}" type="pres">
      <dgm:prSet presAssocID="{95E6C9DD-5698-472A-AC34-69FFB8449737}" presName="hierRoot1" presStyleCnt="0"/>
      <dgm:spPr/>
    </dgm:pt>
    <dgm:pt modelId="{902EEB30-14E9-5049-B118-ABFAABF8067A}" type="pres">
      <dgm:prSet presAssocID="{95E6C9DD-5698-472A-AC34-69FFB8449737}" presName="composite" presStyleCnt="0"/>
      <dgm:spPr/>
    </dgm:pt>
    <dgm:pt modelId="{B1FBF51F-BB27-064A-AB15-D38F91AFA396}" type="pres">
      <dgm:prSet presAssocID="{95E6C9DD-5698-472A-AC34-69FFB8449737}" presName="background" presStyleLbl="node0" presStyleIdx="1" presStyleCnt="2"/>
      <dgm:spPr/>
    </dgm:pt>
    <dgm:pt modelId="{10387D5A-C381-6242-BD0D-98031375BF23}" type="pres">
      <dgm:prSet presAssocID="{95E6C9DD-5698-472A-AC34-69FFB8449737}" presName="text" presStyleLbl="fgAcc0" presStyleIdx="1" presStyleCnt="2">
        <dgm:presLayoutVars>
          <dgm:chPref val="3"/>
        </dgm:presLayoutVars>
      </dgm:prSet>
      <dgm:spPr/>
    </dgm:pt>
    <dgm:pt modelId="{F80F4339-9412-6044-8129-FB71E51C48D2}" type="pres">
      <dgm:prSet presAssocID="{95E6C9DD-5698-472A-AC34-69FFB8449737}" presName="hierChild2" presStyleCnt="0"/>
      <dgm:spPr/>
    </dgm:pt>
  </dgm:ptLst>
  <dgm:cxnLst>
    <dgm:cxn modelId="{6137602B-6695-DE47-A870-808887876B78}" type="presOf" srcId="{4CDBD69D-9017-4B04-9F39-C82AF424D19C}" destId="{B555C2E5-C225-BA4A-BC16-AE102CED7EEB}" srcOrd="0" destOrd="0" presId="urn:microsoft.com/office/officeart/2005/8/layout/hierarchy1"/>
    <dgm:cxn modelId="{3AB0C85D-7D20-3141-976D-C2B4EF061F84}" type="presOf" srcId="{95E6C9DD-5698-472A-AC34-69FFB8449737}" destId="{10387D5A-C381-6242-BD0D-98031375BF23}" srcOrd="0" destOrd="0" presId="urn:microsoft.com/office/officeart/2005/8/layout/hierarchy1"/>
    <dgm:cxn modelId="{E1E3699C-0EB8-4549-846C-9B5EFB43375E}" srcId="{1A1BC299-5ED0-4FE1-9C81-2E4D69D373F7}" destId="{4CDBD69D-9017-4B04-9F39-C82AF424D19C}" srcOrd="0" destOrd="0" parTransId="{2E914651-8EC5-4ED8-A1E5-ECC9667E396D}" sibTransId="{964A3AA5-6507-45D7-B46E-4079760E64E3}"/>
    <dgm:cxn modelId="{46C2FAA9-6E4B-4380-AF58-5F50BEFEF008}" srcId="{1A1BC299-5ED0-4FE1-9C81-2E4D69D373F7}" destId="{95E6C9DD-5698-472A-AC34-69FFB8449737}" srcOrd="1" destOrd="0" parTransId="{6A720692-F0D7-415E-B49C-70F8A4BA5379}" sibTransId="{7C26C598-D81B-4493-BB47-1222512A1320}"/>
    <dgm:cxn modelId="{36BBAFD8-DA1D-E148-9D94-88FC97670A30}" type="presOf" srcId="{1A1BC299-5ED0-4FE1-9C81-2E4D69D373F7}" destId="{3A65D2EE-394A-3E46-8C64-02A1E610D15A}" srcOrd="0" destOrd="0" presId="urn:microsoft.com/office/officeart/2005/8/layout/hierarchy1"/>
    <dgm:cxn modelId="{EC386FFB-F940-4246-A349-16E0E8A2FCE0}" type="presParOf" srcId="{3A65D2EE-394A-3E46-8C64-02A1E610D15A}" destId="{CFAF1656-5CEA-344B-99E1-30B7560DD1B8}" srcOrd="0" destOrd="0" presId="urn:microsoft.com/office/officeart/2005/8/layout/hierarchy1"/>
    <dgm:cxn modelId="{827980B9-E9D3-8147-9350-DFAEEF675401}" type="presParOf" srcId="{CFAF1656-5CEA-344B-99E1-30B7560DD1B8}" destId="{8C5D0028-99A6-6D40-9022-398BD6FE66DA}" srcOrd="0" destOrd="0" presId="urn:microsoft.com/office/officeart/2005/8/layout/hierarchy1"/>
    <dgm:cxn modelId="{F81D592A-65F3-714B-8D98-CC53B4CC25D0}" type="presParOf" srcId="{8C5D0028-99A6-6D40-9022-398BD6FE66DA}" destId="{17258078-5E32-F840-834C-A07880BA2584}" srcOrd="0" destOrd="0" presId="urn:microsoft.com/office/officeart/2005/8/layout/hierarchy1"/>
    <dgm:cxn modelId="{8A792F86-3EA5-E740-9AE1-61D3FBF7AFDA}" type="presParOf" srcId="{8C5D0028-99A6-6D40-9022-398BD6FE66DA}" destId="{B555C2E5-C225-BA4A-BC16-AE102CED7EEB}" srcOrd="1" destOrd="0" presId="urn:microsoft.com/office/officeart/2005/8/layout/hierarchy1"/>
    <dgm:cxn modelId="{045AEB12-2FE6-894E-9687-C52028ABFB9F}" type="presParOf" srcId="{CFAF1656-5CEA-344B-99E1-30B7560DD1B8}" destId="{A61515B9-7139-EF4E-B3A1-F56336ADC374}" srcOrd="1" destOrd="0" presId="urn:microsoft.com/office/officeart/2005/8/layout/hierarchy1"/>
    <dgm:cxn modelId="{181BAEC0-B454-ED4B-943B-E6F1AF51D3DB}" type="presParOf" srcId="{3A65D2EE-394A-3E46-8C64-02A1E610D15A}" destId="{1E70ADB7-062D-8948-9B45-8A9CEEEF47D5}" srcOrd="1" destOrd="0" presId="urn:microsoft.com/office/officeart/2005/8/layout/hierarchy1"/>
    <dgm:cxn modelId="{AAE9EEFD-4D7E-014A-A3BE-BBD40CEE5320}" type="presParOf" srcId="{1E70ADB7-062D-8948-9B45-8A9CEEEF47D5}" destId="{902EEB30-14E9-5049-B118-ABFAABF8067A}" srcOrd="0" destOrd="0" presId="urn:microsoft.com/office/officeart/2005/8/layout/hierarchy1"/>
    <dgm:cxn modelId="{304DAADC-111E-0E41-98E1-EADE97AAE817}" type="presParOf" srcId="{902EEB30-14E9-5049-B118-ABFAABF8067A}" destId="{B1FBF51F-BB27-064A-AB15-D38F91AFA396}" srcOrd="0" destOrd="0" presId="urn:microsoft.com/office/officeart/2005/8/layout/hierarchy1"/>
    <dgm:cxn modelId="{57962C6C-9064-9A44-B300-3C7D0BAC60CF}" type="presParOf" srcId="{902EEB30-14E9-5049-B118-ABFAABF8067A}" destId="{10387D5A-C381-6242-BD0D-98031375BF23}" srcOrd="1" destOrd="0" presId="urn:microsoft.com/office/officeart/2005/8/layout/hierarchy1"/>
    <dgm:cxn modelId="{BFF1F6C2-81ED-844E-A957-32F8F40AC24B}" type="presParOf" srcId="{1E70ADB7-062D-8948-9B45-8A9CEEEF47D5}" destId="{F80F4339-9412-6044-8129-FB71E51C48D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1C12D-8846-45C2-8A83-2898C8A34017}">
      <dsp:nvSpPr>
        <dsp:cNvPr id="0" name=""/>
        <dsp:cNvSpPr/>
      </dsp:nvSpPr>
      <dsp:spPr>
        <a:xfrm>
          <a:off x="0" y="203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BA86F-986B-4E07-AFC5-E3C673332048}">
      <dsp:nvSpPr>
        <dsp:cNvPr id="0" name=""/>
        <dsp:cNvSpPr/>
      </dsp:nvSpPr>
      <dsp:spPr>
        <a:xfrm>
          <a:off x="311983" y="234089"/>
          <a:ext cx="567243" cy="56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B27EA8-F4E8-4ECF-B5FF-944D28EF7D46}">
      <dsp:nvSpPr>
        <dsp:cNvPr id="0" name=""/>
        <dsp:cNvSpPr/>
      </dsp:nvSpPr>
      <dsp:spPr>
        <a:xfrm>
          <a:off x="1191211" y="203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1. Presentation Layer - React</a:t>
          </a:r>
        </a:p>
      </dsp:txBody>
      <dsp:txXfrm>
        <a:off x="1191211" y="2034"/>
        <a:ext cx="4537132" cy="1031351"/>
      </dsp:txXfrm>
    </dsp:sp>
    <dsp:sp modelId="{56605F35-B603-48D5-9BA8-A039EFFD0238}">
      <dsp:nvSpPr>
        <dsp:cNvPr id="0" name=""/>
        <dsp:cNvSpPr/>
      </dsp:nvSpPr>
      <dsp:spPr>
        <a:xfrm>
          <a:off x="0" y="129122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5BC24-A210-4C7B-9321-4CBA83F0A446}">
      <dsp:nvSpPr>
        <dsp:cNvPr id="0" name=""/>
        <dsp:cNvSpPr/>
      </dsp:nvSpPr>
      <dsp:spPr>
        <a:xfrm>
          <a:off x="311983" y="1523278"/>
          <a:ext cx="567243" cy="56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3D0504-669F-4D25-ABB6-3656B3C92951}">
      <dsp:nvSpPr>
        <dsp:cNvPr id="0" name=""/>
        <dsp:cNvSpPr/>
      </dsp:nvSpPr>
      <dsp:spPr>
        <a:xfrm>
          <a:off x="1191211" y="129122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2. Application Layer – Django</a:t>
          </a:r>
        </a:p>
      </dsp:txBody>
      <dsp:txXfrm>
        <a:off x="1191211" y="1291224"/>
        <a:ext cx="4537132" cy="1031351"/>
      </dsp:txXfrm>
    </dsp:sp>
    <dsp:sp modelId="{25B31118-3184-4D0C-BFB2-1BE4966102AC}">
      <dsp:nvSpPr>
        <dsp:cNvPr id="0" name=""/>
        <dsp:cNvSpPr/>
      </dsp:nvSpPr>
      <dsp:spPr>
        <a:xfrm>
          <a:off x="0" y="258041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CB768-3770-4CC3-A790-114D47726E9F}">
      <dsp:nvSpPr>
        <dsp:cNvPr id="0" name=""/>
        <dsp:cNvSpPr/>
      </dsp:nvSpPr>
      <dsp:spPr>
        <a:xfrm>
          <a:off x="311983" y="2812468"/>
          <a:ext cx="567243" cy="56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F8B335-17FF-4BC1-9A54-6A26292BBEA7}">
      <dsp:nvSpPr>
        <dsp:cNvPr id="0" name=""/>
        <dsp:cNvSpPr/>
      </dsp:nvSpPr>
      <dsp:spPr>
        <a:xfrm>
          <a:off x="1191211" y="258041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dirty="0"/>
            <a:t>3. Data Layer – SQLite</a:t>
          </a:r>
        </a:p>
      </dsp:txBody>
      <dsp:txXfrm>
        <a:off x="1191211" y="2580413"/>
        <a:ext cx="4537132" cy="1031351"/>
      </dsp:txXfrm>
    </dsp:sp>
    <dsp:sp modelId="{F0761F96-89AD-4EC5-A07C-47AF17106577}">
      <dsp:nvSpPr>
        <dsp:cNvPr id="0" name=""/>
        <dsp:cNvSpPr/>
      </dsp:nvSpPr>
      <dsp:spPr>
        <a:xfrm>
          <a:off x="0" y="386960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F10A4-C41C-4186-97DF-929965A64EB3}">
      <dsp:nvSpPr>
        <dsp:cNvPr id="0" name=""/>
        <dsp:cNvSpPr/>
      </dsp:nvSpPr>
      <dsp:spPr>
        <a:xfrm>
          <a:off x="311983" y="4101657"/>
          <a:ext cx="567243" cy="56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AE91EF-63F3-4412-8830-EAE34859DF86}">
      <dsp:nvSpPr>
        <dsp:cNvPr id="0" name=""/>
        <dsp:cNvSpPr/>
      </dsp:nvSpPr>
      <dsp:spPr>
        <a:xfrm>
          <a:off x="1191211" y="386960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4. Web Server Layer – Rest API</a:t>
          </a:r>
        </a:p>
      </dsp:txBody>
      <dsp:txXfrm>
        <a:off x="1191211" y="3869603"/>
        <a:ext cx="4537132" cy="1031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AB241-4D6E-A14A-9B07-40FC6CA9335B}">
      <dsp:nvSpPr>
        <dsp:cNvPr id="0" name=""/>
        <dsp:cNvSpPr/>
      </dsp:nvSpPr>
      <dsp:spPr>
        <a:xfrm>
          <a:off x="1288" y="483060"/>
          <a:ext cx="4689388" cy="2344694"/>
        </a:xfrm>
        <a:prstGeom prst="roundRect">
          <a:avLst>
            <a:gd name="adj" fmla="val 10000"/>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a:t>A relational database management system</a:t>
          </a:r>
        </a:p>
      </dsp:txBody>
      <dsp:txXfrm>
        <a:off x="69962" y="551734"/>
        <a:ext cx="4552040" cy="2207346"/>
      </dsp:txXfrm>
    </dsp:sp>
    <dsp:sp modelId="{0D15DD10-DCD2-8C45-9C5C-B27226A7C323}">
      <dsp:nvSpPr>
        <dsp:cNvPr id="0" name=""/>
        <dsp:cNvSpPr/>
      </dsp:nvSpPr>
      <dsp:spPr>
        <a:xfrm>
          <a:off x="5863023" y="483060"/>
          <a:ext cx="4689388" cy="2344694"/>
        </a:xfrm>
        <a:prstGeom prst="roundRect">
          <a:avLst>
            <a:gd name="adj" fmla="val 10000"/>
          </a:avLst>
        </a:prstGeom>
        <a:solidFill>
          <a:schemeClr val="accent5">
            <a:hueOff val="20796183"/>
            <a:satOff val="-568"/>
            <a:lumOff val="-313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ACID (Atomicity, Consistency, Isolation, and Durability) transactions, triggers, views, and indexes</a:t>
          </a:r>
        </a:p>
      </dsp:txBody>
      <dsp:txXfrm>
        <a:off x="5931697" y="551734"/>
        <a:ext cx="4552040" cy="2207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58078-5E32-F840-834C-A07880BA2584}">
      <dsp:nvSpPr>
        <dsp:cNvPr id="0" name=""/>
        <dsp:cNvSpPr/>
      </dsp:nvSpPr>
      <dsp:spPr>
        <a:xfrm>
          <a:off x="1288"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55C2E5-C225-BA4A-BC16-AE102CED7EEB}">
      <dsp:nvSpPr>
        <dsp:cNvPr id="0" name=""/>
        <dsp:cNvSpPr/>
      </dsp:nvSpPr>
      <dsp:spPr>
        <a:xfrm>
          <a:off x="503764"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GraphQL</a:t>
          </a:r>
        </a:p>
      </dsp:txBody>
      <dsp:txXfrm>
        <a:off x="587872" y="705214"/>
        <a:ext cx="4354068" cy="2703434"/>
      </dsp:txXfrm>
    </dsp:sp>
    <dsp:sp modelId="{B1FBF51F-BB27-064A-AB15-D38F91AFA396}">
      <dsp:nvSpPr>
        <dsp:cNvPr id="0" name=""/>
        <dsp:cNvSpPr/>
      </dsp:nvSpPr>
      <dsp:spPr>
        <a:xfrm>
          <a:off x="5528525"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87D5A-C381-6242-BD0D-98031375BF23}">
      <dsp:nvSpPr>
        <dsp:cNvPr id="0" name=""/>
        <dsp:cNvSpPr/>
      </dsp:nvSpPr>
      <dsp:spPr>
        <a:xfrm>
          <a:off x="6031001"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gRPC</a:t>
          </a:r>
        </a:p>
      </dsp:txBody>
      <dsp:txXfrm>
        <a:off x="6115109" y="705214"/>
        <a:ext cx="4354068" cy="27034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0D112-8A7A-4B08-BCE9-377454A4E831}" type="datetimeFigureOut">
              <a:rPr lang="en-GB" smtClean="0"/>
              <a:t>01/05/2023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6B4FA-8485-486C-9508-06FAADD32616}" type="slidenum">
              <a:rPr lang="en-GB" smtClean="0"/>
              <a:t>‹#›</a:t>
            </a:fld>
            <a:endParaRPr lang="en-GB"/>
          </a:p>
        </p:txBody>
      </p:sp>
    </p:spTree>
    <p:extLst>
      <p:ext uri="{BB962C8B-B14F-4D97-AF65-F5344CB8AC3E}">
        <p14:creationId xmlns:p14="http://schemas.microsoft.com/office/powerpoint/2010/main" val="251172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HTTP_pipelin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used React for our frontend because it is generally considered to be a fast and efficient option for building large and complex user interfaces.</a:t>
            </a:r>
          </a:p>
          <a:p>
            <a:r>
              <a:rPr lang="en-US" dirty="0"/>
              <a:t>The  major feature that make React fast and efficient in terms of its high performance and fast rendering capabilities is something called</a:t>
            </a:r>
          </a:p>
          <a:p>
            <a:pPr marL="228600" indent="-228600">
              <a:buAutoNum type="arabicPeriod"/>
            </a:pPr>
            <a:r>
              <a:rPr lang="en-US" dirty="0"/>
              <a:t>Virtual DOM</a:t>
            </a:r>
          </a:p>
        </p:txBody>
      </p:sp>
      <p:sp>
        <p:nvSpPr>
          <p:cNvPr id="4" name="Slide Number Placeholder 3"/>
          <p:cNvSpPr>
            <a:spLocks noGrp="1"/>
          </p:cNvSpPr>
          <p:nvPr>
            <p:ph type="sldNum" sz="quarter" idx="5"/>
          </p:nvPr>
        </p:nvSpPr>
        <p:spPr/>
        <p:txBody>
          <a:bodyPr/>
          <a:lstStyle/>
          <a:p>
            <a:fld id="{8703EAEE-FE60-A24B-B6CC-132F7C946540}" type="slidenum">
              <a:rPr lang="en-US" smtClean="0"/>
              <a:t>2</a:t>
            </a:fld>
            <a:endParaRPr lang="en-US"/>
          </a:p>
        </p:txBody>
      </p:sp>
    </p:spTree>
    <p:extLst>
      <p:ext uri="{BB962C8B-B14F-4D97-AF65-F5344CB8AC3E}">
        <p14:creationId xmlns:p14="http://schemas.microsoft.com/office/powerpoint/2010/main" val="3386015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The performance difference is mainly contributed to the protocol. </a:t>
            </a:r>
            <a:r>
              <a:rPr lang="en-GB" b="0" i="0" dirty="0">
                <a:solidFill>
                  <a:srgbClr val="232629"/>
                </a:solidFill>
                <a:effectLst/>
                <a:latin typeface="-apple-system"/>
              </a:rPr>
              <a:t>Simply put, multiplexing of HTTP2 allows your Browser to fire off multiple requests at once on the same connection and receive the requests back in any order. Despite HTTP/1.1 does have the concept of </a:t>
            </a:r>
            <a:r>
              <a:rPr lang="en-GB" b="0" i="0" u="sng" dirty="0">
                <a:effectLst/>
                <a:latin typeface="-apple-system"/>
                <a:hlinkClick r:id="rId3"/>
              </a:rPr>
              <a:t>pipelining</a:t>
            </a:r>
            <a:r>
              <a:rPr lang="en-GB" b="0" i="0" dirty="0">
                <a:solidFill>
                  <a:srgbClr val="232629"/>
                </a:solidFill>
                <a:effectLst/>
                <a:latin typeface="-apple-system"/>
              </a:rPr>
              <a:t> which also allows multiple requests to be sent off at once. They still have to be returned in order they were requested, in their entirety, so nowhere near as good as HTTP/2, even if conceptually it's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In summary, REST is suitable for simple applications that require basic data exchange, </a:t>
            </a:r>
            <a:r>
              <a:rPr lang="en-GB" b="0" i="0" dirty="0" err="1">
                <a:solidFill>
                  <a:srgbClr val="D1D5DB"/>
                </a:solidFill>
                <a:effectLst/>
                <a:latin typeface="Söhne"/>
              </a:rPr>
              <a:t>GraphQL</a:t>
            </a:r>
            <a:r>
              <a:rPr lang="en-GB" b="0" i="0" dirty="0">
                <a:solidFill>
                  <a:srgbClr val="D1D5DB"/>
                </a:solidFill>
                <a:effectLst/>
                <a:latin typeface="Söhne"/>
              </a:rPr>
              <a:t> is suitable for complex applications with a high degree of data flexibility, and </a:t>
            </a:r>
            <a:r>
              <a:rPr lang="en-GB" b="0" i="0" dirty="0" err="1">
                <a:solidFill>
                  <a:srgbClr val="D1D5DB"/>
                </a:solidFill>
                <a:effectLst/>
                <a:latin typeface="Söhne"/>
              </a:rPr>
              <a:t>gRPC</a:t>
            </a:r>
            <a:r>
              <a:rPr lang="en-GB" b="0" i="0" dirty="0">
                <a:solidFill>
                  <a:srgbClr val="D1D5DB"/>
                </a:solidFill>
                <a:effectLst/>
                <a:latin typeface="Söhne"/>
              </a:rPr>
              <a:t> is suitable for high-performance, low-latency applications that require efficient data exchange between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Since we were just working on a relatively small project, so we decided to use Rest to build our API. But also because of this project, we managed to know more technologies that might come in handy in the future</a:t>
            </a:r>
            <a:endParaRPr lang="en-US" dirty="0"/>
          </a:p>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11</a:t>
            </a:fld>
            <a:endParaRPr lang="en-US"/>
          </a:p>
        </p:txBody>
      </p:sp>
    </p:spTree>
    <p:extLst>
      <p:ext uri="{BB962C8B-B14F-4D97-AF65-F5344CB8AC3E}">
        <p14:creationId xmlns:p14="http://schemas.microsoft.com/office/powerpoint/2010/main" val="137610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Virtual DOM (Document Object Model) is a key concept in React, which is a popular JavaScript library used for building user interfaces. The virtual DOM is a lightweight representation of the actual DOM, which is a tree-like structure that represents the HTML elements on a web page.</a:t>
            </a:r>
          </a:p>
          <a:p>
            <a:pPr algn="l"/>
            <a:endParaRPr lang="en-GB" b="0" i="0" dirty="0">
              <a:solidFill>
                <a:srgbClr val="D1D5DB"/>
              </a:solidFill>
              <a:effectLst/>
              <a:latin typeface="Söhne"/>
            </a:endParaRPr>
          </a:p>
          <a:p>
            <a:pPr algn="l"/>
            <a:r>
              <a:rPr lang="en-GB" b="0" i="0" dirty="0">
                <a:solidFill>
                  <a:srgbClr val="D1D5DB"/>
                </a:solidFill>
                <a:effectLst/>
                <a:latin typeface="Söhne"/>
              </a:rPr>
              <a:t>In React, when a component's state or props change, the virtual DOM is updated with the new data, </a:t>
            </a:r>
            <a:r>
              <a:rPr lang="en-GB" b="0" i="0" dirty="0">
                <a:solidFill>
                  <a:srgbClr val="333333"/>
                </a:solidFill>
                <a:effectLst/>
                <a:latin typeface="open sans" panose="020F0502020204030204" pitchFamily="34" charset="0"/>
              </a:rPr>
              <a:t>the red circles represent the nodes that have changed. These nodes represent the UI elements that have had their state changed. The difference between the previous version of the virtual DOM tree and the current virtual DOM tree is then calculated. The whole parent subtree then gets re-rendered to give the updated UI. This updated tree is then batch updated to the real DOM.</a:t>
            </a:r>
            <a:endParaRPr lang="en-GB" b="0" i="0" dirty="0">
              <a:solidFill>
                <a:srgbClr val="D1D5DB"/>
              </a:solidFill>
              <a:effectLst/>
              <a:latin typeface="Söhne"/>
            </a:endParaRPr>
          </a:p>
          <a:p>
            <a:pPr algn="l"/>
            <a:endParaRPr lang="en-GB" b="0" i="0" dirty="0">
              <a:solidFill>
                <a:srgbClr val="D1D5DB"/>
              </a:solidFill>
              <a:effectLst/>
              <a:latin typeface="Söhne"/>
            </a:endParaRPr>
          </a:p>
          <a:p>
            <a:pPr algn="l"/>
            <a:r>
              <a:rPr lang="en-GB" b="0" i="0" dirty="0">
                <a:solidFill>
                  <a:srgbClr val="D1D5DB"/>
                </a:solidFill>
                <a:effectLst/>
                <a:latin typeface="Söhne"/>
              </a:rPr>
              <a:t>The benefits of using the virtual DOM include improved performance and efficiency, as it reduces the number of updates needed to the actual DOM. This is because updating the actual DOM can be slow and resource-intensive, particularly for complex web pages or applications.</a:t>
            </a:r>
          </a:p>
        </p:txBody>
      </p:sp>
      <p:sp>
        <p:nvSpPr>
          <p:cNvPr id="4" name="Slide Number Placeholder 3"/>
          <p:cNvSpPr>
            <a:spLocks noGrp="1"/>
          </p:cNvSpPr>
          <p:nvPr>
            <p:ph type="sldNum" sz="quarter" idx="5"/>
          </p:nvPr>
        </p:nvSpPr>
        <p:spPr/>
        <p:txBody>
          <a:bodyPr/>
          <a:lstStyle/>
          <a:p>
            <a:fld id="{8703EAEE-FE60-A24B-B6CC-132F7C946540}" type="slidenum">
              <a:rPr lang="en-US" smtClean="0"/>
              <a:t>12</a:t>
            </a:fld>
            <a:endParaRPr lang="en-US"/>
          </a:p>
        </p:txBody>
      </p:sp>
    </p:spTree>
    <p:extLst>
      <p:ext uri="{BB962C8B-B14F-4D97-AF65-F5344CB8AC3E}">
        <p14:creationId xmlns:p14="http://schemas.microsoft.com/office/powerpoint/2010/main" val="165541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React is based on a component-based architecture, which allows developers to create reusable UI components that can be easily composed into larger applications. </a:t>
            </a:r>
          </a:p>
          <a:p>
            <a:r>
              <a:rPr lang="en-GB" b="0" i="0" dirty="0">
                <a:solidFill>
                  <a:srgbClr val="D1D5DB"/>
                </a:solidFill>
                <a:effectLst/>
                <a:latin typeface="Söhne"/>
              </a:rPr>
              <a:t>This approach makes it easier to manage complexity and reuse code. </a:t>
            </a:r>
          </a:p>
          <a:p>
            <a:r>
              <a:rPr lang="en-GB" b="0" i="0" dirty="0">
                <a:solidFill>
                  <a:srgbClr val="D1D5DB"/>
                </a:solidFill>
                <a:effectLst/>
                <a:latin typeface="Söhne"/>
              </a:rPr>
              <a:t>Duplicate code in a software is the last thing we want to see as a software developer</a:t>
            </a:r>
          </a:p>
          <a:p>
            <a:r>
              <a:rPr lang="en-GB" b="0" i="0" dirty="0">
                <a:solidFill>
                  <a:srgbClr val="D1D5DB"/>
                </a:solidFill>
                <a:effectLst/>
                <a:latin typeface="Söhne"/>
              </a:rPr>
              <a:t>Also, it helps maintain consistency across an application as often we want the whole website to have a consistent design layout.</a:t>
            </a:r>
          </a:p>
          <a:p>
            <a:r>
              <a:rPr lang="en-GB" b="0" i="0" dirty="0">
                <a:solidFill>
                  <a:srgbClr val="D1D5DB"/>
                </a:solidFill>
                <a:effectLst/>
                <a:latin typeface="Söhne"/>
              </a:rPr>
              <a:t>For example, on the right hand side, you can see our home page and about us page they both share the same layout of a hero banner.</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13</a:t>
            </a:fld>
            <a:endParaRPr lang="en-US"/>
          </a:p>
        </p:txBody>
      </p:sp>
    </p:spTree>
    <p:extLst>
      <p:ext uri="{BB962C8B-B14F-4D97-AF65-F5344CB8AC3E}">
        <p14:creationId xmlns:p14="http://schemas.microsoft.com/office/powerpoint/2010/main" val="2564032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problem was how we were going to present the homepage links in a neat an organised way without overcrowding the homepage as it already has a lot of information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decided to all individually come up with ideas for the site layout and theme and then hold a meeting where we combine our ideas and brainstorm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20</a:t>
            </a:fld>
            <a:endParaRPr lang="en-GB"/>
          </a:p>
        </p:txBody>
      </p:sp>
    </p:spTree>
    <p:extLst>
      <p:ext uri="{BB962C8B-B14F-4D97-AF65-F5344CB8AC3E}">
        <p14:creationId xmlns:p14="http://schemas.microsoft.com/office/powerpoint/2010/main" val="120908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sprint after we had completed most of our user stories we realised that the site we had created was not organised and lacking structure due to the different features that were being added by a variety of people throughout the sprints. Here is an example of what it used to look like; quite tacky.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21</a:t>
            </a:fld>
            <a:endParaRPr lang="en-GB"/>
          </a:p>
        </p:txBody>
      </p:sp>
    </p:spTree>
    <p:extLst>
      <p:ext uri="{BB962C8B-B14F-4D97-AF65-F5344CB8AC3E}">
        <p14:creationId xmlns:p14="http://schemas.microsoft.com/office/powerpoint/2010/main" val="72499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had taken inspiration from two sites, Apple and the official EAP website. We wanted to stick to what they already have as it aligned with what was requested so we didn’t want to stray too far. However, it seemed quite cluttered and we wanted a more neater aesthetic like the Apple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22</a:t>
            </a:fld>
            <a:endParaRPr lang="en-GB"/>
          </a:p>
        </p:txBody>
      </p:sp>
    </p:spTree>
    <p:extLst>
      <p:ext uri="{BB962C8B-B14F-4D97-AF65-F5344CB8AC3E}">
        <p14:creationId xmlns:p14="http://schemas.microsoft.com/office/powerpoint/2010/main" val="208851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sketched out rough designs at our held meeting of all the features we needed on the page and then we played around with the order and layout until we were all satisfied with the final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final sketch has everything requested by the client and also meets our standards of what we wanted to produce.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23</a:t>
            </a:fld>
            <a:endParaRPr lang="en-GB"/>
          </a:p>
        </p:txBody>
      </p:sp>
    </p:spTree>
    <p:extLst>
      <p:ext uri="{BB962C8B-B14F-4D97-AF65-F5344CB8AC3E}">
        <p14:creationId xmlns:p14="http://schemas.microsoft.com/office/powerpoint/2010/main" val="89836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final design created after the sketch.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24</a:t>
            </a:fld>
            <a:endParaRPr lang="en-GB"/>
          </a:p>
        </p:txBody>
      </p:sp>
    </p:spTree>
    <p:extLst>
      <p:ext uri="{BB962C8B-B14F-4D97-AF65-F5344CB8AC3E}">
        <p14:creationId xmlns:p14="http://schemas.microsoft.com/office/powerpoint/2010/main" val="98597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main issue was the colour scheme. Our site was in shambles as every page had a different theme to it and it did not look organised at all. </a:t>
            </a:r>
          </a:p>
        </p:txBody>
      </p:sp>
      <p:sp>
        <p:nvSpPr>
          <p:cNvPr id="4" name="Slide Number Placeholder 3"/>
          <p:cNvSpPr>
            <a:spLocks noGrp="1"/>
          </p:cNvSpPr>
          <p:nvPr>
            <p:ph type="sldNum" sz="quarter" idx="5"/>
          </p:nvPr>
        </p:nvSpPr>
        <p:spPr/>
        <p:txBody>
          <a:bodyPr/>
          <a:lstStyle/>
          <a:p>
            <a:fld id="{8CD6B4FA-8485-486C-9508-06FAADD32616}" type="slidenum">
              <a:rPr lang="en-GB" smtClean="0"/>
              <a:t>25</a:t>
            </a:fld>
            <a:endParaRPr lang="en-GB"/>
          </a:p>
        </p:txBody>
      </p:sp>
    </p:spTree>
    <p:extLst>
      <p:ext uri="{BB962C8B-B14F-4D97-AF65-F5344CB8AC3E}">
        <p14:creationId xmlns:p14="http://schemas.microsoft.com/office/powerpoint/2010/main" val="253209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thought on how we were collectively going to agree on a set colour scheme but this was quickly solved with a colour scheme generator which allowed us to mix and match different colours together and efficiently agree on a set colour theme which we carried across the whole site.</a:t>
            </a:r>
          </a:p>
        </p:txBody>
      </p:sp>
      <p:sp>
        <p:nvSpPr>
          <p:cNvPr id="4" name="Slide Number Placeholder 3"/>
          <p:cNvSpPr>
            <a:spLocks noGrp="1"/>
          </p:cNvSpPr>
          <p:nvPr>
            <p:ph type="sldNum" sz="quarter" idx="5"/>
          </p:nvPr>
        </p:nvSpPr>
        <p:spPr/>
        <p:txBody>
          <a:bodyPr/>
          <a:lstStyle/>
          <a:p>
            <a:fld id="{8CD6B4FA-8485-486C-9508-06FAADD32616}" type="slidenum">
              <a:rPr lang="en-GB" smtClean="0"/>
              <a:t>26</a:t>
            </a:fld>
            <a:endParaRPr lang="en-GB"/>
          </a:p>
        </p:txBody>
      </p:sp>
    </p:spTree>
    <p:extLst>
      <p:ext uri="{BB962C8B-B14F-4D97-AF65-F5344CB8AC3E}">
        <p14:creationId xmlns:p14="http://schemas.microsoft.com/office/powerpoint/2010/main" val="362587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t>
            </a:r>
            <a:r>
              <a:rPr lang="en-US" dirty="0" err="1"/>
              <a:t>gonna</a:t>
            </a:r>
            <a:r>
              <a:rPr lang="en-US" dirty="0"/>
              <a:t> talk about the architecture of our project. So there are Presentation layer which also means the UI, then application layer, data layer, and web server layer.</a:t>
            </a:r>
          </a:p>
        </p:txBody>
      </p:sp>
      <p:sp>
        <p:nvSpPr>
          <p:cNvPr id="4" name="Slide Number Placeholder 3"/>
          <p:cNvSpPr>
            <a:spLocks noGrp="1"/>
          </p:cNvSpPr>
          <p:nvPr>
            <p:ph type="sldNum" sz="quarter" idx="5"/>
          </p:nvPr>
        </p:nvSpPr>
        <p:spPr/>
        <p:txBody>
          <a:bodyPr/>
          <a:lstStyle/>
          <a:p>
            <a:fld id="{8703EAEE-FE60-A24B-B6CC-132F7C946540}" type="slidenum">
              <a:rPr lang="en-US" smtClean="0"/>
              <a:t>3</a:t>
            </a:fld>
            <a:endParaRPr lang="en-US"/>
          </a:p>
        </p:txBody>
      </p:sp>
    </p:spTree>
    <p:extLst>
      <p:ext uri="{BB962C8B-B14F-4D97-AF65-F5344CB8AC3E}">
        <p14:creationId xmlns:p14="http://schemas.microsoft.com/office/powerpoint/2010/main" val="156191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So, does the virtual </a:t>
            </a:r>
            <a:r>
              <a:rPr lang="en-GB" b="0" i="0" dirty="0" err="1">
                <a:solidFill>
                  <a:srgbClr val="D1D5DB"/>
                </a:solidFill>
                <a:effectLst/>
                <a:latin typeface="Söhne"/>
              </a:rPr>
              <a:t>dom</a:t>
            </a:r>
            <a:r>
              <a:rPr lang="en-GB" b="0" i="0" dirty="0">
                <a:solidFill>
                  <a:srgbClr val="D1D5DB"/>
                </a:solidFill>
                <a:effectLst/>
                <a:latin typeface="Söhne"/>
              </a:rPr>
              <a:t> update every single time when a component’s state or a prop changes? </a:t>
            </a:r>
          </a:p>
        </p:txBody>
      </p:sp>
      <p:sp>
        <p:nvSpPr>
          <p:cNvPr id="4" name="Slide Number Placeholder 3"/>
          <p:cNvSpPr>
            <a:spLocks noGrp="1"/>
          </p:cNvSpPr>
          <p:nvPr>
            <p:ph type="sldNum" sz="quarter" idx="5"/>
          </p:nvPr>
        </p:nvSpPr>
        <p:spPr/>
        <p:txBody>
          <a:bodyPr/>
          <a:lstStyle/>
          <a:p>
            <a:fld id="{8703EAEE-FE60-A24B-B6CC-132F7C946540}" type="slidenum">
              <a:rPr lang="en-US" smtClean="0"/>
              <a:t>4</a:t>
            </a:fld>
            <a:endParaRPr lang="en-US"/>
          </a:p>
        </p:txBody>
      </p:sp>
    </p:spTree>
    <p:extLst>
      <p:ext uri="{BB962C8B-B14F-4D97-AF65-F5344CB8AC3E}">
        <p14:creationId xmlns:p14="http://schemas.microsoft.com/office/powerpoint/2010/main" val="3806437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By default, React processes state updates asynchronously, which means that each state update can trigger a separate render cycle. This can result in multiple updates to the virtual DOM, which can be inefficient and slow.</a:t>
            </a:r>
          </a:p>
          <a:p>
            <a:pPr algn="l"/>
            <a:endParaRPr lang="en-GB" b="0" i="0" dirty="0">
              <a:solidFill>
                <a:srgbClr val="D1D5DB"/>
              </a:solidFill>
              <a:effectLst/>
              <a:latin typeface="Söhne"/>
            </a:endParaRPr>
          </a:p>
          <a:p>
            <a:pPr algn="l"/>
            <a:r>
              <a:rPr lang="en-GB" b="0" i="0" dirty="0">
                <a:solidFill>
                  <a:srgbClr val="D1D5DB"/>
                </a:solidFill>
                <a:effectLst/>
                <a:latin typeface="Söhne"/>
              </a:rPr>
              <a:t>To improve performance, React batches state updates together that occur within a single event loop cycle, and performs a single update to the virtual DOM at the end of the cycle, rather than updating the virtual DOM multiple times. This process is called batching.</a:t>
            </a:r>
          </a:p>
          <a:p>
            <a:pPr algn="l"/>
            <a:endParaRPr lang="en-GB" b="0" i="0" dirty="0">
              <a:solidFill>
                <a:srgbClr val="D1D5DB"/>
              </a:solidFill>
              <a:effectLst/>
              <a:latin typeface="Söhne"/>
            </a:endParaRPr>
          </a:p>
          <a:p>
            <a:pPr algn="l"/>
            <a:r>
              <a:rPr lang="en-GB" b="0" i="0" dirty="0">
                <a:solidFill>
                  <a:srgbClr val="D1D5DB"/>
                </a:solidFill>
                <a:effectLst/>
                <a:latin typeface="Söhne"/>
              </a:rPr>
              <a:t>Batching allows React to optimize the rendering process, by reducing the number of updates to the virtual DOM, and thereby improving performance by avoiding unnecessary updates . It is very interesting, isn’t it?</a:t>
            </a:r>
          </a:p>
          <a:p>
            <a:br>
              <a:rPr lang="en-GB" dirty="0"/>
            </a:b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5</a:t>
            </a:fld>
            <a:endParaRPr lang="en-US"/>
          </a:p>
        </p:txBody>
      </p:sp>
    </p:spTree>
    <p:extLst>
      <p:ext uri="{BB962C8B-B14F-4D97-AF65-F5344CB8AC3E}">
        <p14:creationId xmlns:p14="http://schemas.microsoft.com/office/powerpoint/2010/main" val="158725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Then we move to our data layer. The reason why we picked a SQL database rather a NoSQL database is that </a:t>
            </a:r>
            <a:r>
              <a:rPr lang="en-US" b="0" i="0" dirty="0">
                <a:solidFill>
                  <a:srgbClr val="D1D5DB"/>
                </a:solidFill>
                <a:effectLst/>
                <a:latin typeface="Söhne"/>
              </a:rPr>
              <a:t>we are handling structure data. Therefore SQL databases are the best choice for us.</a:t>
            </a:r>
          </a:p>
          <a:p>
            <a:r>
              <a:rPr lang="en-GB" b="0" i="0" dirty="0">
                <a:solidFill>
                  <a:srgbClr val="D1D5DB"/>
                </a:solidFill>
                <a:effectLst/>
                <a:latin typeface="Söhne"/>
              </a:rPr>
              <a:t>This database we adopted supports standard SQL queries and provides a wide range of features, including ACID (Atomicity, Consistency, Isolation, and Durability) transactions, triggers, views, and indexes. </a:t>
            </a:r>
          </a:p>
        </p:txBody>
      </p:sp>
      <p:sp>
        <p:nvSpPr>
          <p:cNvPr id="4" name="Slide Number Placeholder 3"/>
          <p:cNvSpPr>
            <a:spLocks noGrp="1"/>
          </p:cNvSpPr>
          <p:nvPr>
            <p:ph type="sldNum" sz="quarter" idx="5"/>
          </p:nvPr>
        </p:nvSpPr>
        <p:spPr/>
        <p:txBody>
          <a:bodyPr/>
          <a:lstStyle/>
          <a:p>
            <a:fld id="{8703EAEE-FE60-A24B-B6CC-132F7C946540}" type="slidenum">
              <a:rPr lang="en-US" smtClean="0"/>
              <a:t>6</a:t>
            </a:fld>
            <a:endParaRPr lang="en-US"/>
          </a:p>
        </p:txBody>
      </p:sp>
    </p:spTree>
    <p:extLst>
      <p:ext uri="{BB962C8B-B14F-4D97-AF65-F5344CB8AC3E}">
        <p14:creationId xmlns:p14="http://schemas.microsoft.com/office/powerpoint/2010/main" val="92737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1D5DB"/>
                </a:solidFill>
                <a:effectLst/>
                <a:latin typeface="Söhne"/>
              </a:rPr>
              <a:t>GraphQL</a:t>
            </a:r>
            <a:r>
              <a:rPr lang="en-GB" b="0" i="0" dirty="0">
                <a:solidFill>
                  <a:srgbClr val="D1D5DB"/>
                </a:solidFill>
                <a:effectLst/>
                <a:latin typeface="Söhne"/>
              </a:rPr>
              <a:t>, and </a:t>
            </a:r>
            <a:r>
              <a:rPr lang="en-GB" b="0" i="0" dirty="0" err="1">
                <a:solidFill>
                  <a:srgbClr val="D1D5DB"/>
                </a:solidFill>
                <a:effectLst/>
                <a:latin typeface="Söhne"/>
              </a:rPr>
              <a:t>gRPC</a:t>
            </a:r>
            <a:r>
              <a:rPr lang="en-GB" b="0" i="0" dirty="0">
                <a:solidFill>
                  <a:srgbClr val="D1D5DB"/>
                </a:solidFill>
                <a:effectLst/>
                <a:latin typeface="Söhne"/>
              </a:rPr>
              <a:t> are also popular technologies used for building APIs, but they have different architectures and use cases compared to Rest </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7</a:t>
            </a:fld>
            <a:endParaRPr lang="en-US"/>
          </a:p>
        </p:txBody>
      </p:sp>
    </p:spTree>
    <p:extLst>
      <p:ext uri="{BB962C8B-B14F-4D97-AF65-F5344CB8AC3E}">
        <p14:creationId xmlns:p14="http://schemas.microsoft.com/office/powerpoint/2010/main" val="147026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Performance: </a:t>
            </a:r>
            <a:r>
              <a:rPr lang="en-GB" b="0" i="0" dirty="0" err="1">
                <a:solidFill>
                  <a:srgbClr val="D1D5DB"/>
                </a:solidFill>
                <a:effectLst/>
                <a:latin typeface="Söhne"/>
              </a:rPr>
              <a:t>GraphQL</a:t>
            </a:r>
            <a:r>
              <a:rPr lang="en-GB" b="0" i="0" dirty="0">
                <a:solidFill>
                  <a:srgbClr val="D1D5DB"/>
                </a:solidFill>
                <a:effectLst/>
                <a:latin typeface="Söhne"/>
              </a:rPr>
              <a:t> and </a:t>
            </a:r>
            <a:r>
              <a:rPr lang="en-GB" b="0" i="0" dirty="0" err="1">
                <a:solidFill>
                  <a:srgbClr val="D1D5DB"/>
                </a:solidFill>
                <a:effectLst/>
                <a:latin typeface="Söhne"/>
              </a:rPr>
              <a:t>gRPC</a:t>
            </a:r>
            <a:r>
              <a:rPr lang="en-GB" b="0" i="0" dirty="0">
                <a:solidFill>
                  <a:srgbClr val="D1D5DB"/>
                </a:solidFill>
                <a:effectLst/>
                <a:latin typeface="Söhne"/>
              </a:rPr>
              <a:t> can be more efficient in terms of data fetching and network usage, as they allow for more efficient data exchange and reduced network overhead compared to REST.</a:t>
            </a:r>
          </a:p>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8</a:t>
            </a:fld>
            <a:endParaRPr lang="en-US"/>
          </a:p>
        </p:txBody>
      </p:sp>
    </p:spTree>
    <p:extLst>
      <p:ext uri="{BB962C8B-B14F-4D97-AF65-F5344CB8AC3E}">
        <p14:creationId xmlns:p14="http://schemas.microsoft.com/office/powerpoint/2010/main" val="225075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REST is based on a client-server architecture that uses HTTP requests to communicate between the client and server</a:t>
            </a:r>
          </a:p>
          <a:p>
            <a:endParaRPr lang="en-GB" b="0" i="0" dirty="0">
              <a:solidFill>
                <a:srgbClr val="D1D5DB"/>
              </a:solidFill>
              <a:effectLst/>
              <a:latin typeface="Söhne"/>
            </a:endParaRPr>
          </a:p>
          <a:p>
            <a:r>
              <a:rPr lang="en-GB" b="0" i="0" dirty="0">
                <a:solidFill>
                  <a:srgbClr val="D1D5DB"/>
                </a:solidFill>
                <a:effectLst/>
                <a:latin typeface="Söhne"/>
              </a:rPr>
              <a:t>We chose to use REST is because its flexibility. REST APIs can support multiple data formats, including JSON, XML, and others, making them highly flexible and easy to integrate with other systems and services.</a:t>
            </a:r>
          </a:p>
          <a:p>
            <a:r>
              <a:rPr lang="en-GB" b="0" i="0" dirty="0">
                <a:solidFill>
                  <a:srgbClr val="D1D5DB"/>
                </a:solidFill>
                <a:effectLst/>
                <a:latin typeface="Söhne"/>
              </a:rPr>
              <a:t>Second, it is because it’s easy to use. REST APIs are easy to learn and use due to their simple and uniform interface, making them an ideal choice for developers of all skill levels</a:t>
            </a:r>
          </a:p>
          <a:p>
            <a:endParaRPr lang="en-GB" b="0" i="0" dirty="0">
              <a:solidFill>
                <a:srgbClr val="D1D5DB"/>
              </a:solidFill>
              <a:effectLst/>
              <a:latin typeface="Söhne"/>
            </a:endParaRPr>
          </a:p>
          <a:p>
            <a:r>
              <a:rPr lang="en-GB" b="0" i="0" dirty="0">
                <a:solidFill>
                  <a:srgbClr val="D1D5DB"/>
                </a:solidFill>
                <a:effectLst/>
                <a:latin typeface="Söhne"/>
              </a:rPr>
              <a:t>But what are other options and why we didn’t choose them?</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9</a:t>
            </a:fld>
            <a:endParaRPr lang="en-US"/>
          </a:p>
        </p:txBody>
      </p:sp>
    </p:spTree>
    <p:extLst>
      <p:ext uri="{BB962C8B-B14F-4D97-AF65-F5344CB8AC3E}">
        <p14:creationId xmlns:p14="http://schemas.microsoft.com/office/powerpoint/2010/main" val="74878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As you might know Django is a MVC framework, MVC stands for Model View Controller.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We used Django mainly because of it is designed to be scalable, with built-in support for handling high traffic and large datasets. It provides features such as caching and database </a:t>
            </a:r>
            <a:r>
              <a:rPr lang="en-GB" b="0" i="0" dirty="0" err="1">
                <a:solidFill>
                  <a:srgbClr val="D1D5DB"/>
                </a:solidFill>
                <a:effectLst/>
                <a:latin typeface="Söhne"/>
              </a:rPr>
              <a:t>sharding</a:t>
            </a:r>
            <a:r>
              <a:rPr lang="en-GB" b="0" i="0" dirty="0">
                <a:solidFill>
                  <a:srgbClr val="D1D5DB"/>
                </a:solidFill>
                <a:effectLst/>
                <a:latin typeface="Söhne"/>
              </a:rPr>
              <a:t> that can help to improve performance and scalability. That means we can easily scale up out project if there are more people using our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1D5DB"/>
                </a:solidFill>
                <a:effectLst/>
                <a:latin typeface="Söhne"/>
              </a:rPr>
              <a:t>Last but not least, Django provides robust security features, including protection against common web application vulnerabilities such as SQL injection and cross-site scripting (XSS)</a:t>
            </a: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10</a:t>
            </a:fld>
            <a:endParaRPr lang="en-US"/>
          </a:p>
        </p:txBody>
      </p:sp>
    </p:spTree>
    <p:extLst>
      <p:ext uri="{BB962C8B-B14F-4D97-AF65-F5344CB8AC3E}">
        <p14:creationId xmlns:p14="http://schemas.microsoft.com/office/powerpoint/2010/main" val="393654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2A5411-C664-4E2C-BCFD-7361DF0FBB4F}" type="datetimeFigureOut">
              <a:rPr lang="en-GB" smtClean="0"/>
              <a:t>01/05/2023</a:t>
            </a:fld>
            <a:endParaRPr lang="en-GB"/>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33CCE1B6-3593-4605-865A-8A7550E8F16F}" type="slidenum">
              <a:rPr lang="en-GB" smtClean="0"/>
              <a:t>‹#›</a:t>
            </a:fld>
            <a:endParaRPr lang="en-GB"/>
          </a:p>
        </p:txBody>
      </p:sp>
    </p:spTree>
    <p:extLst>
      <p:ext uri="{BB962C8B-B14F-4D97-AF65-F5344CB8AC3E}">
        <p14:creationId xmlns:p14="http://schemas.microsoft.com/office/powerpoint/2010/main" val="610950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5/2/2023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52" r:id="rId1"/>
    <p:sldLayoutId id="2147483654" r:id="rId2"/>
    <p:sldLayoutId id="2147483650" r:id="rId3"/>
    <p:sldLayoutId id="2147483649" r:id="rId4"/>
    <p:sldLayoutId id="2147483672" r:id="rId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AE54-CF74-504E-8A3E-CB4BB2963139}"/>
              </a:ext>
            </a:extLst>
          </p:cNvPr>
          <p:cNvSpPr>
            <a:spLocks noGrp="1"/>
          </p:cNvSpPr>
          <p:nvPr>
            <p:ph type="ctrTitle"/>
          </p:nvPr>
        </p:nvSpPr>
        <p:spPr/>
        <p:txBody>
          <a:bodyPr/>
          <a:lstStyle/>
          <a:p>
            <a:r>
              <a:rPr lang="en-US" sz="4000" dirty="0"/>
              <a:t>CO2201 Software Engineering Project</a:t>
            </a:r>
          </a:p>
        </p:txBody>
      </p:sp>
      <p:sp>
        <p:nvSpPr>
          <p:cNvPr id="3" name="Subtitle 2">
            <a:extLst>
              <a:ext uri="{FF2B5EF4-FFF2-40B4-BE49-F238E27FC236}">
                <a16:creationId xmlns:a16="http://schemas.microsoft.com/office/drawing/2014/main" id="{C47B00ED-03C0-844D-B80E-FCCC11A36D6E}"/>
              </a:ext>
            </a:extLst>
          </p:cNvPr>
          <p:cNvSpPr>
            <a:spLocks noGrp="1"/>
          </p:cNvSpPr>
          <p:nvPr>
            <p:ph type="subTitle" idx="1"/>
          </p:nvPr>
        </p:nvSpPr>
        <p:spPr/>
        <p:txBody>
          <a:bodyPr/>
          <a:lstStyle/>
          <a:p>
            <a:r>
              <a:rPr lang="en-US" dirty="0"/>
              <a:t>Project Software Architecture</a:t>
            </a:r>
          </a:p>
        </p:txBody>
      </p:sp>
    </p:spTree>
    <p:extLst>
      <p:ext uri="{BB962C8B-B14F-4D97-AF65-F5344CB8AC3E}">
        <p14:creationId xmlns:p14="http://schemas.microsoft.com/office/powerpoint/2010/main" val="6862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4" descr="Sphere of mesh and nodes">
            <a:extLst>
              <a:ext uri="{FF2B5EF4-FFF2-40B4-BE49-F238E27FC236}">
                <a16:creationId xmlns:a16="http://schemas.microsoft.com/office/drawing/2014/main" id="{9D786EFF-4E8D-042B-A81D-49DA7A8C098F}"/>
              </a:ext>
            </a:extLst>
          </p:cNvPr>
          <p:cNvPicPr>
            <a:picLocks noChangeAspect="1"/>
          </p:cNvPicPr>
          <p:nvPr/>
        </p:nvPicPr>
        <p:blipFill rotWithShape="1">
          <a:blip r:embed="rId3">
            <a:duotone>
              <a:schemeClr val="accent1">
                <a:shade val="45000"/>
                <a:satMod val="135000"/>
              </a:schemeClr>
              <a:prstClr val="white"/>
            </a:duotone>
          </a:blip>
          <a:srcRect l="31325" r="2025"/>
          <a:stretch/>
        </p:blipFill>
        <p:spPr>
          <a:xfrm>
            <a:off x="6108700" y="-1"/>
            <a:ext cx="6094450" cy="6858001"/>
          </a:xfrm>
          <a:prstGeom prst="rect">
            <a:avLst/>
          </a:prstGeom>
        </p:spPr>
      </p:pic>
      <p:sp>
        <p:nvSpPr>
          <p:cNvPr id="44"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45D0E-4D92-2F44-80E7-4AEE421783D1}"/>
              </a:ext>
            </a:extLst>
          </p:cNvPr>
          <p:cNvSpPr>
            <a:spLocks noGrp="1"/>
          </p:cNvSpPr>
          <p:nvPr>
            <p:ph type="title"/>
          </p:nvPr>
        </p:nvSpPr>
        <p:spPr>
          <a:xfrm>
            <a:off x="810000" y="447188"/>
            <a:ext cx="5070100" cy="1559412"/>
          </a:xfrm>
        </p:spPr>
        <p:txBody>
          <a:bodyPr>
            <a:normAutofit/>
          </a:bodyPr>
          <a:lstStyle/>
          <a:p>
            <a:r>
              <a:rPr lang="en-US" dirty="0"/>
              <a:t>Application layer – Django</a:t>
            </a:r>
          </a:p>
        </p:txBody>
      </p:sp>
      <p:sp>
        <p:nvSpPr>
          <p:cNvPr id="37" name="Content Placeholder 2">
            <a:extLst>
              <a:ext uri="{FF2B5EF4-FFF2-40B4-BE49-F238E27FC236}">
                <a16:creationId xmlns:a16="http://schemas.microsoft.com/office/drawing/2014/main" id="{D35A8A99-E785-B742-9319-C924927693F0}"/>
              </a:ext>
            </a:extLst>
          </p:cNvPr>
          <p:cNvSpPr>
            <a:spLocks noGrp="1"/>
          </p:cNvSpPr>
          <p:nvPr>
            <p:ph idx="1"/>
          </p:nvPr>
        </p:nvSpPr>
        <p:spPr>
          <a:xfrm>
            <a:off x="818712" y="2413000"/>
            <a:ext cx="5055923" cy="3632200"/>
          </a:xfrm>
        </p:spPr>
        <p:txBody>
          <a:bodyPr>
            <a:normAutofit fontScale="92500" lnSpcReduction="10000"/>
          </a:bodyPr>
          <a:lstStyle/>
          <a:p>
            <a:pPr marL="0" indent="0">
              <a:lnSpc>
                <a:spcPct val="90000"/>
              </a:lnSpc>
              <a:buNone/>
            </a:pPr>
            <a:r>
              <a:rPr lang="en-US" sz="1700" dirty="0"/>
              <a:t>A MVC framework</a:t>
            </a:r>
            <a:br>
              <a:rPr lang="en-US" sz="1700" dirty="0"/>
            </a:br>
            <a:endParaRPr lang="en-US" sz="1700" dirty="0"/>
          </a:p>
          <a:p>
            <a:pPr>
              <a:lnSpc>
                <a:spcPct val="90000"/>
              </a:lnSpc>
            </a:pPr>
            <a:r>
              <a:rPr lang="en-US" sz="1700" dirty="0"/>
              <a:t>High Productivity</a:t>
            </a:r>
            <a:br>
              <a:rPr lang="en-US" sz="1700" dirty="0"/>
            </a:br>
            <a:r>
              <a:rPr lang="en-US" sz="1700" dirty="0"/>
              <a:t>-  built-in components such as ORM (Object-Relational Mapping) tool and the template engine</a:t>
            </a:r>
          </a:p>
          <a:p>
            <a:pPr>
              <a:lnSpc>
                <a:spcPct val="90000"/>
              </a:lnSpc>
            </a:pPr>
            <a:r>
              <a:rPr lang="en-US" sz="1700" dirty="0"/>
              <a:t>A wide range of built-in features</a:t>
            </a:r>
            <a:br>
              <a:rPr lang="en-US" sz="1700" dirty="0"/>
            </a:br>
            <a:r>
              <a:rPr lang="en-US" sz="1700" dirty="0"/>
              <a:t>- built-in features including authentication, database management, and URL routing</a:t>
            </a:r>
          </a:p>
          <a:p>
            <a:pPr>
              <a:lnSpc>
                <a:spcPct val="90000"/>
              </a:lnSpc>
            </a:pPr>
            <a:r>
              <a:rPr lang="en-US" sz="1700" dirty="0"/>
              <a:t>Scalability</a:t>
            </a:r>
            <a:br>
              <a:rPr lang="en-US" sz="1700" dirty="0"/>
            </a:br>
            <a:r>
              <a:rPr lang="en-US" sz="1700" dirty="0"/>
              <a:t>- features such as caching and database </a:t>
            </a:r>
            <a:r>
              <a:rPr lang="en-US" sz="1700" dirty="0" err="1"/>
              <a:t>sharding</a:t>
            </a:r>
            <a:endParaRPr lang="en-US" sz="1700" dirty="0"/>
          </a:p>
          <a:p>
            <a:pPr>
              <a:lnSpc>
                <a:spcPct val="90000"/>
              </a:lnSpc>
            </a:pPr>
            <a:r>
              <a:rPr lang="en-US" sz="1700" dirty="0"/>
              <a:t>Security</a:t>
            </a:r>
            <a:br>
              <a:rPr lang="en-US" sz="1700" dirty="0"/>
            </a:br>
            <a:r>
              <a:rPr lang="en-US" sz="1700" dirty="0"/>
              <a:t>- protection against SQL injection and cross-site scripting (XSS)</a:t>
            </a:r>
          </a:p>
        </p:txBody>
      </p:sp>
    </p:spTree>
    <p:extLst>
      <p:ext uri="{BB962C8B-B14F-4D97-AF65-F5344CB8AC3E}">
        <p14:creationId xmlns:p14="http://schemas.microsoft.com/office/powerpoint/2010/main" val="3876730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E5B90B-721C-684C-8C8A-7DB8A495A909}"/>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HTTP VS HTTP/2</a:t>
            </a:r>
          </a:p>
        </p:txBody>
      </p:sp>
      <p:sp>
        <p:nvSpPr>
          <p:cNvPr id="9" name="Content Placeholder 8">
            <a:extLst>
              <a:ext uri="{FF2B5EF4-FFF2-40B4-BE49-F238E27FC236}">
                <a16:creationId xmlns:a16="http://schemas.microsoft.com/office/drawing/2014/main" id="{49938359-ED48-DDC1-7C2C-6B6D3090BC29}"/>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HTTP2 – multiplexing</a:t>
            </a:r>
            <a:br>
              <a:rPr lang="en-US" sz="1600" dirty="0">
                <a:solidFill>
                  <a:srgbClr val="FFFFFF"/>
                </a:solidFill>
              </a:rPr>
            </a:br>
            <a:br>
              <a:rPr lang="en-US" sz="1600" dirty="0">
                <a:solidFill>
                  <a:srgbClr val="FFFFFF"/>
                </a:solidFill>
              </a:rPr>
            </a:br>
            <a:r>
              <a:rPr lang="en-US" sz="1600" dirty="0">
                <a:solidFill>
                  <a:srgbClr val="FFFFFF"/>
                </a:solidFill>
              </a:rPr>
              <a:t>multiple request at once on ONE TCP connection and receive requests in any order</a:t>
            </a:r>
          </a:p>
          <a:p>
            <a:r>
              <a:rPr lang="en-US" sz="1600" dirty="0">
                <a:solidFill>
                  <a:srgbClr val="FFFFFF"/>
                </a:solidFill>
              </a:rPr>
              <a:t>HTTP/1.1 – pipelining</a:t>
            </a:r>
            <a:br>
              <a:rPr lang="en-US" sz="1600" dirty="0">
                <a:solidFill>
                  <a:srgbClr val="FFFFFF"/>
                </a:solidFill>
              </a:rPr>
            </a:br>
            <a:br>
              <a:rPr lang="en-US" sz="1600" dirty="0">
                <a:solidFill>
                  <a:srgbClr val="FFFFFF"/>
                </a:solidFill>
              </a:rPr>
            </a:br>
            <a:r>
              <a:rPr lang="en-US" sz="1600" dirty="0">
                <a:solidFill>
                  <a:srgbClr val="FFFFFF"/>
                </a:solidFill>
              </a:rPr>
              <a:t>receive requests in the same order they were requested</a:t>
            </a:r>
            <a:br>
              <a:rPr lang="en-US" sz="1600" dirty="0">
                <a:solidFill>
                  <a:srgbClr val="FFFFFF"/>
                </a:solidFill>
              </a:rPr>
            </a:br>
            <a:br>
              <a:rPr lang="en-US" sz="1600" dirty="0">
                <a:solidFill>
                  <a:srgbClr val="FFFFFF"/>
                </a:solidFill>
              </a:rPr>
            </a:br>
            <a:endParaRPr lang="en-US" sz="1600" dirty="0">
              <a:solidFill>
                <a:srgbClr val="FFFFFF"/>
              </a:solidFill>
            </a:endParaRPr>
          </a:p>
        </p:txBody>
      </p:sp>
      <p:pic>
        <p:nvPicPr>
          <p:cNvPr id="7" name="Picture 6" descr="A picture containing diagram&#10;&#10;Description automatically generated">
            <a:extLst>
              <a:ext uri="{FF2B5EF4-FFF2-40B4-BE49-F238E27FC236}">
                <a16:creationId xmlns:a16="http://schemas.microsoft.com/office/drawing/2014/main" id="{C2E94AEC-6507-6A40-88E0-6523ACB29A87}"/>
              </a:ext>
            </a:extLst>
          </p:cNvPr>
          <p:cNvPicPr>
            <a:picLocks noChangeAspect="1"/>
          </p:cNvPicPr>
          <p:nvPr/>
        </p:nvPicPr>
        <p:blipFill>
          <a:blip r:embed="rId3"/>
          <a:stretch>
            <a:fillRect/>
          </a:stretch>
        </p:blipFill>
        <p:spPr>
          <a:xfrm>
            <a:off x="5280790" y="733407"/>
            <a:ext cx="6267743" cy="509254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8003013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502A25A-5FF4-B244-A114-70FA98D61352}"/>
              </a:ext>
            </a:extLst>
          </p:cNvPr>
          <p:cNvSpPr>
            <a:spLocks noGrp="1"/>
          </p:cNvSpPr>
          <p:nvPr>
            <p:ph type="title"/>
          </p:nvPr>
        </p:nvSpPr>
        <p:spPr>
          <a:xfrm>
            <a:off x="1063691" y="4049486"/>
            <a:ext cx="4825480" cy="1883228"/>
          </a:xfrm>
        </p:spPr>
        <p:txBody>
          <a:bodyPr vert="horz" lIns="91440" tIns="45720" rIns="91440" bIns="45720" rtlCol="0" anchor="ctr">
            <a:normAutofit/>
          </a:bodyPr>
          <a:lstStyle/>
          <a:p>
            <a:pPr>
              <a:lnSpc>
                <a:spcPct val="90000"/>
              </a:lnSpc>
            </a:pPr>
            <a:r>
              <a:rPr lang="en-US">
                <a:solidFill>
                  <a:srgbClr val="FFFFFF"/>
                </a:solidFill>
              </a:rPr>
              <a:t>Virtual DOM</a:t>
            </a:r>
            <a:br>
              <a:rPr lang="en-US">
                <a:solidFill>
                  <a:srgbClr val="FFFFFF"/>
                </a:solidFill>
              </a:rPr>
            </a:br>
            <a:r>
              <a:rPr lang="en-US">
                <a:solidFill>
                  <a:srgbClr val="FFFFFF"/>
                </a:solidFill>
              </a:rPr>
              <a:t>(Document Object Model)</a:t>
            </a:r>
          </a:p>
        </p:txBody>
      </p:sp>
      <p:pic>
        <p:nvPicPr>
          <p:cNvPr id="6" name="Content Placeholder 5" descr="Chart, bubble chart&#10;&#10;Description automatically generated">
            <a:extLst>
              <a:ext uri="{FF2B5EF4-FFF2-40B4-BE49-F238E27FC236}">
                <a16:creationId xmlns:a16="http://schemas.microsoft.com/office/drawing/2014/main" id="{A913B3E4-72B6-F845-A62A-DCA4F6B0CAEA}"/>
              </a:ext>
            </a:extLst>
          </p:cNvPr>
          <p:cNvPicPr>
            <a:picLocks noGrp="1" noChangeAspect="1"/>
          </p:cNvPicPr>
          <p:nvPr>
            <p:ph sz="half" idx="2"/>
          </p:nvPr>
        </p:nvPicPr>
        <p:blipFill>
          <a:blip r:embed="rId3"/>
          <a:stretch>
            <a:fillRect/>
          </a:stretch>
        </p:blipFill>
        <p:spPr>
          <a:xfrm>
            <a:off x="1491980" y="484633"/>
            <a:ext cx="4340319" cy="287546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0A29DEB-E596-874D-9FA1-6FB6DC125668}"/>
              </a:ext>
            </a:extLst>
          </p:cNvPr>
          <p:cNvPicPr>
            <a:picLocks noChangeAspect="1"/>
          </p:cNvPicPr>
          <p:nvPr/>
        </p:nvPicPr>
        <p:blipFill>
          <a:blip r:embed="rId4"/>
          <a:stretch>
            <a:fillRect/>
          </a:stretch>
        </p:blipFill>
        <p:spPr>
          <a:xfrm>
            <a:off x="6982844" y="484633"/>
            <a:ext cx="4324000" cy="2875460"/>
          </a:xfrm>
          <a:prstGeom prst="rect">
            <a:avLst/>
          </a:prstGeom>
        </p:spPr>
      </p:pic>
      <p:sp>
        <p:nvSpPr>
          <p:cNvPr id="3" name="Content Placeholder 2">
            <a:extLst>
              <a:ext uri="{FF2B5EF4-FFF2-40B4-BE49-F238E27FC236}">
                <a16:creationId xmlns:a16="http://schemas.microsoft.com/office/drawing/2014/main" id="{25FB48EF-D817-3543-AC4E-5AD152C2DFCF}"/>
              </a:ext>
            </a:extLst>
          </p:cNvPr>
          <p:cNvSpPr>
            <a:spLocks noGrp="1"/>
          </p:cNvSpPr>
          <p:nvPr>
            <p:ph sz="half" idx="1"/>
          </p:nvPr>
        </p:nvSpPr>
        <p:spPr>
          <a:xfrm>
            <a:off x="6338316" y="4049485"/>
            <a:ext cx="4846151" cy="1883229"/>
          </a:xfrm>
        </p:spPr>
        <p:txBody>
          <a:bodyPr vert="horz" lIns="91440" tIns="45720" rIns="91440" bIns="45720" rtlCol="0" anchor="ctr">
            <a:normAutofit/>
          </a:bodyPr>
          <a:lstStyle/>
          <a:p>
            <a:r>
              <a:rPr lang="en-US">
                <a:solidFill>
                  <a:srgbClr val="FFFFFF"/>
                </a:solidFill>
              </a:rPr>
              <a:t>Lightweight representation of the actual DOM</a:t>
            </a:r>
          </a:p>
          <a:p>
            <a:r>
              <a:rPr lang="en-US">
                <a:solidFill>
                  <a:srgbClr val="FFFFFF"/>
                </a:solidFill>
              </a:rPr>
              <a:t>Only parts of the actual DOM being updated</a:t>
            </a:r>
          </a:p>
          <a:p>
            <a:r>
              <a:rPr lang="en-US">
                <a:solidFill>
                  <a:srgbClr val="FFFFFF"/>
                </a:solidFill>
              </a:rPr>
              <a:t>Improved performance and efficiency</a:t>
            </a:r>
          </a:p>
        </p:txBody>
      </p:sp>
    </p:spTree>
    <p:extLst>
      <p:ext uri="{BB962C8B-B14F-4D97-AF65-F5344CB8AC3E}">
        <p14:creationId xmlns:p14="http://schemas.microsoft.com/office/powerpoint/2010/main" val="360777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7E4CA8E-5CC0-4B96-8E67-040FB567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9">
            <a:extLst>
              <a:ext uri="{FF2B5EF4-FFF2-40B4-BE49-F238E27FC236}">
                <a16:creationId xmlns:a16="http://schemas.microsoft.com/office/drawing/2014/main" id="{E9E16A42-F4F8-425E-9DA6-3237A0CBD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9EEF09-CD03-A642-8AE2-129E5CC54BB0}"/>
              </a:ext>
            </a:extLst>
          </p:cNvPr>
          <p:cNvSpPr>
            <a:spLocks noGrp="1"/>
          </p:cNvSpPr>
          <p:nvPr>
            <p:ph type="title"/>
          </p:nvPr>
        </p:nvSpPr>
        <p:spPr>
          <a:xfrm>
            <a:off x="810000" y="447188"/>
            <a:ext cx="5039035" cy="1559412"/>
          </a:xfrm>
        </p:spPr>
        <p:txBody>
          <a:bodyPr vert="horz" lIns="91440" tIns="45720" rIns="91440" bIns="45720" rtlCol="0" anchor="b">
            <a:normAutofit/>
          </a:bodyPr>
          <a:lstStyle/>
          <a:p>
            <a:r>
              <a:rPr lang="en-US"/>
              <a:t>Component-based architecture</a:t>
            </a:r>
          </a:p>
        </p:txBody>
      </p:sp>
      <p:sp>
        <p:nvSpPr>
          <p:cNvPr id="5" name="Content Placeholder 4">
            <a:extLst>
              <a:ext uri="{FF2B5EF4-FFF2-40B4-BE49-F238E27FC236}">
                <a16:creationId xmlns:a16="http://schemas.microsoft.com/office/drawing/2014/main" id="{BC7055E1-086D-2245-B3EC-AA4F4EF563F2}"/>
              </a:ext>
            </a:extLst>
          </p:cNvPr>
          <p:cNvSpPr>
            <a:spLocks noGrp="1"/>
          </p:cNvSpPr>
          <p:nvPr>
            <p:ph sz="half" idx="1"/>
          </p:nvPr>
        </p:nvSpPr>
        <p:spPr>
          <a:xfrm>
            <a:off x="818712" y="2413000"/>
            <a:ext cx="5016259" cy="3632200"/>
          </a:xfrm>
        </p:spPr>
        <p:txBody>
          <a:bodyPr vert="horz" lIns="91440" tIns="45720" rIns="91440" bIns="45720" rtlCol="0" anchor="ctr">
            <a:normAutofit/>
          </a:bodyPr>
          <a:lstStyle/>
          <a:p>
            <a:r>
              <a:rPr lang="en-US" dirty="0"/>
              <a:t>Reusable UI components</a:t>
            </a:r>
          </a:p>
          <a:p>
            <a:r>
              <a:rPr lang="en-US" dirty="0"/>
              <a:t>Reusable code</a:t>
            </a:r>
          </a:p>
          <a:p>
            <a:r>
              <a:rPr lang="en-US" dirty="0"/>
              <a:t>Consistency</a:t>
            </a:r>
          </a:p>
        </p:txBody>
      </p:sp>
      <p:sp>
        <p:nvSpPr>
          <p:cNvPr id="32" name="Rounded Rectangle 17">
            <a:extLst>
              <a:ext uri="{FF2B5EF4-FFF2-40B4-BE49-F238E27FC236}">
                <a16:creationId xmlns:a16="http://schemas.microsoft.com/office/drawing/2014/main" id="{15285B77-8322-4381-BE3F-F6FE0271B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 application&#10;&#10;Description automatically generated">
            <a:extLst>
              <a:ext uri="{FF2B5EF4-FFF2-40B4-BE49-F238E27FC236}">
                <a16:creationId xmlns:a16="http://schemas.microsoft.com/office/drawing/2014/main" id="{8DC87127-3EBB-7347-9152-829BDB0BF8C9}"/>
              </a:ext>
            </a:extLst>
          </p:cNvPr>
          <p:cNvPicPr>
            <a:picLocks noGrp="1" noChangeAspect="1"/>
          </p:cNvPicPr>
          <p:nvPr>
            <p:ph sz="half" idx="2"/>
          </p:nvPr>
        </p:nvPicPr>
        <p:blipFill>
          <a:blip r:embed="rId3"/>
          <a:stretch>
            <a:fillRect/>
          </a:stretch>
        </p:blipFill>
        <p:spPr>
          <a:xfrm>
            <a:off x="7518487" y="1274970"/>
            <a:ext cx="3640493" cy="2056879"/>
          </a:xfrm>
          <a:prstGeom prst="rect">
            <a:avLst/>
          </a:prstGeom>
        </p:spPr>
      </p:pic>
      <p:pic>
        <p:nvPicPr>
          <p:cNvPr id="10" name="Picture 9" descr="Graphical user interface, application, website&#10;&#10;Description automatically generated">
            <a:extLst>
              <a:ext uri="{FF2B5EF4-FFF2-40B4-BE49-F238E27FC236}">
                <a16:creationId xmlns:a16="http://schemas.microsoft.com/office/drawing/2014/main" id="{B910C2AD-C37C-EB4C-8D95-61E6683E9D43}"/>
              </a:ext>
            </a:extLst>
          </p:cNvPr>
          <p:cNvPicPr>
            <a:picLocks noChangeAspect="1"/>
          </p:cNvPicPr>
          <p:nvPr/>
        </p:nvPicPr>
        <p:blipFill>
          <a:blip r:embed="rId4"/>
          <a:stretch>
            <a:fillRect/>
          </a:stretch>
        </p:blipFill>
        <p:spPr>
          <a:xfrm>
            <a:off x="7494321" y="3496441"/>
            <a:ext cx="3688825" cy="2093408"/>
          </a:xfrm>
          <a:prstGeom prst="rect">
            <a:avLst/>
          </a:prstGeom>
        </p:spPr>
      </p:pic>
    </p:spTree>
    <p:extLst>
      <p:ext uri="{BB962C8B-B14F-4D97-AF65-F5344CB8AC3E}">
        <p14:creationId xmlns:p14="http://schemas.microsoft.com/office/powerpoint/2010/main" val="2540504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6B23-F8D7-7096-39F4-5FA60A8619C1}"/>
              </a:ext>
            </a:extLst>
          </p:cNvPr>
          <p:cNvSpPr>
            <a:spLocks noGrp="1"/>
          </p:cNvSpPr>
          <p:nvPr>
            <p:ph type="ctrTitle"/>
          </p:nvPr>
        </p:nvSpPr>
        <p:spPr>
          <a:xfrm>
            <a:off x="6562614" y="1625608"/>
            <a:ext cx="4655719" cy="2722164"/>
          </a:xfrm>
        </p:spPr>
        <p:txBody>
          <a:bodyPr>
            <a:noAutofit/>
          </a:bodyPr>
          <a:lstStyle/>
          <a:p>
            <a:r>
              <a:rPr lang="en-GB" sz="4800" dirty="0"/>
              <a:t>Realistic plans to take </a:t>
            </a:r>
            <a:r>
              <a:rPr lang="en-GB" sz="4800" dirty="0" err="1"/>
              <a:t>RefugEAP</a:t>
            </a:r>
            <a:r>
              <a:rPr lang="en-GB" sz="4800" dirty="0"/>
              <a:t> website onward.</a:t>
            </a:r>
          </a:p>
        </p:txBody>
      </p:sp>
      <p:pic>
        <p:nvPicPr>
          <p:cNvPr id="27" name="Picture 3" descr="Network connection abstract against a white background">
            <a:extLst>
              <a:ext uri="{FF2B5EF4-FFF2-40B4-BE49-F238E27FC236}">
                <a16:creationId xmlns:a16="http://schemas.microsoft.com/office/drawing/2014/main" id="{A38BDE51-F787-D03F-C620-7AE7B8AB7C04}"/>
              </a:ext>
            </a:extLst>
          </p:cNvPr>
          <p:cNvPicPr>
            <a:picLocks noChangeAspect="1"/>
          </p:cNvPicPr>
          <p:nvPr/>
        </p:nvPicPr>
        <p:blipFill rotWithShape="1">
          <a:blip r:embed="rId2"/>
          <a:srcRect r="41230" b="-1"/>
          <a:stretch/>
        </p:blipFill>
        <p:spPr>
          <a:xfrm>
            <a:off x="20" y="10"/>
            <a:ext cx="6038037" cy="6857990"/>
          </a:xfrm>
          <a:prstGeom prst="rect">
            <a:avLst/>
          </a:prstGeom>
        </p:spPr>
      </p:pic>
    </p:spTree>
    <p:extLst>
      <p:ext uri="{BB962C8B-B14F-4D97-AF65-F5344CB8AC3E}">
        <p14:creationId xmlns:p14="http://schemas.microsoft.com/office/powerpoint/2010/main" val="270181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F0B5-DC81-7F72-E457-4B068FEE0F91}"/>
              </a:ext>
            </a:extLst>
          </p:cNvPr>
          <p:cNvSpPr>
            <a:spLocks noGrp="1"/>
          </p:cNvSpPr>
          <p:nvPr>
            <p:ph type="title"/>
          </p:nvPr>
        </p:nvSpPr>
        <p:spPr>
          <a:xfrm>
            <a:off x="565150" y="254501"/>
            <a:ext cx="4114799" cy="1446550"/>
          </a:xfrm>
        </p:spPr>
        <p:txBody>
          <a:bodyPr>
            <a:normAutofit/>
          </a:bodyPr>
          <a:lstStyle/>
          <a:p>
            <a:r>
              <a:rPr lang="en-GB" dirty="0"/>
              <a:t>Community Building </a:t>
            </a:r>
          </a:p>
        </p:txBody>
      </p:sp>
      <p:sp>
        <p:nvSpPr>
          <p:cNvPr id="3" name="Content Placeholder 2">
            <a:extLst>
              <a:ext uri="{FF2B5EF4-FFF2-40B4-BE49-F238E27FC236}">
                <a16:creationId xmlns:a16="http://schemas.microsoft.com/office/drawing/2014/main" id="{E1895D73-5AAD-7E4E-DF6D-9ECC4AA86B37}"/>
              </a:ext>
            </a:extLst>
          </p:cNvPr>
          <p:cNvSpPr>
            <a:spLocks noGrp="1"/>
          </p:cNvSpPr>
          <p:nvPr>
            <p:ph idx="1"/>
          </p:nvPr>
        </p:nvSpPr>
        <p:spPr>
          <a:xfrm>
            <a:off x="565150" y="2691638"/>
            <a:ext cx="4114799" cy="3188586"/>
          </a:xfrm>
        </p:spPr>
        <p:txBody>
          <a:bodyPr>
            <a:normAutofit/>
          </a:bodyPr>
          <a:lstStyle/>
          <a:p>
            <a:pPr>
              <a:lnSpc>
                <a:spcPct val="90000"/>
              </a:lnSpc>
            </a:pPr>
            <a:r>
              <a:rPr lang="en-GB" sz="2000" dirty="0"/>
              <a:t>Encouraging user engagement by creating and maintaining a sense of community on the platform. </a:t>
            </a:r>
          </a:p>
          <a:p>
            <a:pPr>
              <a:lnSpc>
                <a:spcPct val="90000"/>
              </a:lnSpc>
            </a:pPr>
            <a:r>
              <a:rPr lang="en-GB" sz="2000" dirty="0"/>
              <a:t>Implementing features such as discussion forums or user-generated content sections that enable users to share their experiences, knowledge, and support.</a:t>
            </a:r>
          </a:p>
        </p:txBody>
      </p:sp>
      <p:pic>
        <p:nvPicPr>
          <p:cNvPr id="4" name="Picture 3" descr="A group of people around a globe&#10;&#10;Description automatically generated with medium confidence">
            <a:extLst>
              <a:ext uri="{FF2B5EF4-FFF2-40B4-BE49-F238E27FC236}">
                <a16:creationId xmlns:a16="http://schemas.microsoft.com/office/drawing/2014/main" id="{23CACC5C-F12A-6EA5-51F3-3262FE5DE406}"/>
              </a:ext>
            </a:extLst>
          </p:cNvPr>
          <p:cNvPicPr>
            <a:picLocks noChangeAspect="1"/>
          </p:cNvPicPr>
          <p:nvPr/>
        </p:nvPicPr>
        <p:blipFill rotWithShape="1">
          <a:blip r:embed="rId2"/>
          <a:srcRect l="23676" r="25524"/>
          <a:stretch/>
        </p:blipFill>
        <p:spPr>
          <a:xfrm>
            <a:off x="5224242" y="10"/>
            <a:ext cx="6967758" cy="6857990"/>
          </a:xfrm>
          <a:prstGeom prst="rect">
            <a:avLst/>
          </a:prstGeom>
        </p:spPr>
      </p:pic>
    </p:spTree>
    <p:extLst>
      <p:ext uri="{BB962C8B-B14F-4D97-AF65-F5344CB8AC3E}">
        <p14:creationId xmlns:p14="http://schemas.microsoft.com/office/powerpoint/2010/main" val="205320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D3B4-8CAA-7908-5F4F-389AEC0652DF}"/>
              </a:ext>
            </a:extLst>
          </p:cNvPr>
          <p:cNvSpPr>
            <a:spLocks noGrp="1"/>
          </p:cNvSpPr>
          <p:nvPr>
            <p:ph type="title"/>
          </p:nvPr>
        </p:nvSpPr>
        <p:spPr/>
        <p:txBody>
          <a:bodyPr/>
          <a:lstStyle/>
          <a:p>
            <a:r>
              <a:rPr lang="en-GB" dirty="0"/>
              <a:t>Accessibility and inclusivity</a:t>
            </a:r>
          </a:p>
        </p:txBody>
      </p:sp>
      <p:sp>
        <p:nvSpPr>
          <p:cNvPr id="3" name="Content Placeholder 2">
            <a:extLst>
              <a:ext uri="{FF2B5EF4-FFF2-40B4-BE49-F238E27FC236}">
                <a16:creationId xmlns:a16="http://schemas.microsoft.com/office/drawing/2014/main" id="{6BD8689B-E0AB-7D9C-8EEA-17D0BBF2CC6F}"/>
              </a:ext>
            </a:extLst>
          </p:cNvPr>
          <p:cNvSpPr>
            <a:spLocks noGrp="1"/>
          </p:cNvSpPr>
          <p:nvPr>
            <p:ph idx="1"/>
          </p:nvPr>
        </p:nvSpPr>
        <p:spPr>
          <a:xfrm>
            <a:off x="6220959" y="2263633"/>
            <a:ext cx="5222972" cy="2998582"/>
          </a:xfrm>
        </p:spPr>
        <p:txBody>
          <a:bodyPr>
            <a:normAutofit/>
          </a:bodyPr>
          <a:lstStyle/>
          <a:p>
            <a:r>
              <a:rPr lang="en-GB" dirty="0"/>
              <a:t>Ensuring that the website remains accessible and inclusive for all users, including those with disabilities. </a:t>
            </a:r>
          </a:p>
          <a:p>
            <a:r>
              <a:rPr lang="en-GB" dirty="0"/>
              <a:t>Regularly check the website for compliance with accessibility guidelines and making necessary adjustments to maintain an inclusive experience for all users.</a:t>
            </a:r>
          </a:p>
        </p:txBody>
      </p:sp>
      <p:pic>
        <p:nvPicPr>
          <p:cNvPr id="4" name="Picture 3">
            <a:extLst>
              <a:ext uri="{FF2B5EF4-FFF2-40B4-BE49-F238E27FC236}">
                <a16:creationId xmlns:a16="http://schemas.microsoft.com/office/drawing/2014/main" id="{44BA3307-0F5E-7F33-5140-198907FB1EBC}"/>
              </a:ext>
            </a:extLst>
          </p:cNvPr>
          <p:cNvPicPr>
            <a:picLocks noChangeAspect="1"/>
          </p:cNvPicPr>
          <p:nvPr/>
        </p:nvPicPr>
        <p:blipFill>
          <a:blip r:embed="rId2"/>
          <a:stretch>
            <a:fillRect/>
          </a:stretch>
        </p:blipFill>
        <p:spPr>
          <a:xfrm>
            <a:off x="873028" y="2445753"/>
            <a:ext cx="4092825" cy="3204098"/>
          </a:xfrm>
          <a:prstGeom prst="rect">
            <a:avLst/>
          </a:prstGeom>
        </p:spPr>
      </p:pic>
    </p:spTree>
    <p:extLst>
      <p:ext uri="{BB962C8B-B14F-4D97-AF65-F5344CB8AC3E}">
        <p14:creationId xmlns:p14="http://schemas.microsoft.com/office/powerpoint/2010/main" val="1796306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9A02-057D-6DFC-BE0A-440492C510D4}"/>
              </a:ext>
            </a:extLst>
          </p:cNvPr>
          <p:cNvSpPr>
            <a:spLocks noGrp="1"/>
          </p:cNvSpPr>
          <p:nvPr>
            <p:ph type="title"/>
          </p:nvPr>
        </p:nvSpPr>
        <p:spPr>
          <a:xfrm>
            <a:off x="716216" y="599588"/>
            <a:ext cx="10571998" cy="970450"/>
          </a:xfrm>
        </p:spPr>
        <p:txBody>
          <a:bodyPr/>
          <a:lstStyle/>
          <a:p>
            <a:r>
              <a:rPr lang="en-GB" dirty="0"/>
              <a:t>User feedback and Iterative Improvements</a:t>
            </a:r>
          </a:p>
        </p:txBody>
      </p:sp>
      <p:sp>
        <p:nvSpPr>
          <p:cNvPr id="3" name="Content Placeholder 2">
            <a:extLst>
              <a:ext uri="{FF2B5EF4-FFF2-40B4-BE49-F238E27FC236}">
                <a16:creationId xmlns:a16="http://schemas.microsoft.com/office/drawing/2014/main" id="{5E70307F-4EE7-F4BD-5DD5-2AF0F4ACEB2D}"/>
              </a:ext>
            </a:extLst>
          </p:cNvPr>
          <p:cNvSpPr>
            <a:spLocks noGrp="1"/>
          </p:cNvSpPr>
          <p:nvPr>
            <p:ph idx="1"/>
          </p:nvPr>
        </p:nvSpPr>
        <p:spPr>
          <a:xfrm>
            <a:off x="565150" y="2691638"/>
            <a:ext cx="6878387" cy="3188586"/>
          </a:xfrm>
        </p:spPr>
        <p:txBody>
          <a:bodyPr/>
          <a:lstStyle/>
          <a:p>
            <a:r>
              <a:rPr lang="en-GB" dirty="0"/>
              <a:t> Collecting feedback from users to better understand what features of the interface they like, and to identify areas of improvement. </a:t>
            </a:r>
          </a:p>
          <a:p>
            <a:r>
              <a:rPr lang="en-GB" dirty="0"/>
              <a:t>This will aid and prioritise new features and enhancements, ensuring that the website continues to meet the needs of refugees and stakeholders effectively.</a:t>
            </a:r>
          </a:p>
        </p:txBody>
      </p:sp>
      <p:pic>
        <p:nvPicPr>
          <p:cNvPr id="4" name="Picture 3">
            <a:extLst>
              <a:ext uri="{FF2B5EF4-FFF2-40B4-BE49-F238E27FC236}">
                <a16:creationId xmlns:a16="http://schemas.microsoft.com/office/drawing/2014/main" id="{12156B08-C8C4-9CE3-4C1C-B0F2B8D269AB}"/>
              </a:ext>
            </a:extLst>
          </p:cNvPr>
          <p:cNvPicPr>
            <a:picLocks noChangeAspect="1"/>
          </p:cNvPicPr>
          <p:nvPr/>
        </p:nvPicPr>
        <p:blipFill>
          <a:blip r:embed="rId2"/>
          <a:stretch>
            <a:fillRect/>
          </a:stretch>
        </p:blipFill>
        <p:spPr>
          <a:xfrm>
            <a:off x="7780221" y="1417762"/>
            <a:ext cx="3846629" cy="2547751"/>
          </a:xfrm>
          <a:prstGeom prst="rect">
            <a:avLst/>
          </a:prstGeom>
        </p:spPr>
      </p:pic>
    </p:spTree>
    <p:extLst>
      <p:ext uri="{BB962C8B-B14F-4D97-AF65-F5344CB8AC3E}">
        <p14:creationId xmlns:p14="http://schemas.microsoft.com/office/powerpoint/2010/main" val="3984013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7DB6-2C44-F27C-481F-38E65878A5A5}"/>
              </a:ext>
            </a:extLst>
          </p:cNvPr>
          <p:cNvSpPr>
            <a:spLocks noGrp="1"/>
          </p:cNvSpPr>
          <p:nvPr>
            <p:ph type="title"/>
          </p:nvPr>
        </p:nvSpPr>
        <p:spPr>
          <a:xfrm>
            <a:off x="801288" y="619467"/>
            <a:ext cx="10571998" cy="970450"/>
          </a:xfrm>
        </p:spPr>
        <p:txBody>
          <a:bodyPr/>
          <a:lstStyle/>
          <a:p>
            <a:r>
              <a:rPr lang="en-GB" dirty="0"/>
              <a:t>Technical maintenance and security implementation.</a:t>
            </a:r>
          </a:p>
        </p:txBody>
      </p:sp>
      <p:sp>
        <p:nvSpPr>
          <p:cNvPr id="3" name="Content Placeholder 2">
            <a:extLst>
              <a:ext uri="{FF2B5EF4-FFF2-40B4-BE49-F238E27FC236}">
                <a16:creationId xmlns:a16="http://schemas.microsoft.com/office/drawing/2014/main" id="{FEE70312-F306-54AE-D2C7-00E54FF3F4A3}"/>
              </a:ext>
            </a:extLst>
          </p:cNvPr>
          <p:cNvSpPr>
            <a:spLocks noGrp="1"/>
          </p:cNvSpPr>
          <p:nvPr>
            <p:ph idx="1"/>
          </p:nvPr>
        </p:nvSpPr>
        <p:spPr/>
        <p:txBody>
          <a:bodyPr/>
          <a:lstStyle/>
          <a:p>
            <a:r>
              <a:rPr lang="en-GB" dirty="0"/>
              <a:t>Scheduling periodic maintenance to ensure the website remains secure, stable, and up-to-date with current technologies. </a:t>
            </a:r>
          </a:p>
          <a:p>
            <a:r>
              <a:rPr lang="en-GB" dirty="0"/>
              <a:t>Implement regular security checks, updates, and backups to safeguard user data and minimize potential downtime.</a:t>
            </a:r>
          </a:p>
        </p:txBody>
      </p:sp>
      <p:pic>
        <p:nvPicPr>
          <p:cNvPr id="4" name="Picture 3">
            <a:extLst>
              <a:ext uri="{FF2B5EF4-FFF2-40B4-BE49-F238E27FC236}">
                <a16:creationId xmlns:a16="http://schemas.microsoft.com/office/drawing/2014/main" id="{1058DC83-FF58-3A00-C248-AE0430104E9C}"/>
              </a:ext>
            </a:extLst>
          </p:cNvPr>
          <p:cNvPicPr>
            <a:picLocks noChangeAspect="1"/>
          </p:cNvPicPr>
          <p:nvPr/>
        </p:nvPicPr>
        <p:blipFill>
          <a:blip r:embed="rId2"/>
          <a:stretch>
            <a:fillRect/>
          </a:stretch>
        </p:blipFill>
        <p:spPr>
          <a:xfrm>
            <a:off x="8832445" y="1927996"/>
            <a:ext cx="3001108" cy="2004647"/>
          </a:xfrm>
          <a:prstGeom prst="rect">
            <a:avLst/>
          </a:prstGeom>
        </p:spPr>
      </p:pic>
    </p:spTree>
    <p:extLst>
      <p:ext uri="{BB962C8B-B14F-4D97-AF65-F5344CB8AC3E}">
        <p14:creationId xmlns:p14="http://schemas.microsoft.com/office/powerpoint/2010/main" val="237547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7896-96E6-1B05-4505-508BFA8C1B35}"/>
              </a:ext>
            </a:extLst>
          </p:cNvPr>
          <p:cNvSpPr>
            <a:spLocks noGrp="1"/>
          </p:cNvSpPr>
          <p:nvPr>
            <p:ph type="ctrTitle"/>
          </p:nvPr>
        </p:nvSpPr>
        <p:spPr/>
        <p:txBody>
          <a:bodyPr/>
          <a:lstStyle/>
          <a:p>
            <a:r>
              <a:rPr lang="en-GB" dirty="0"/>
              <a:t>A software design decision</a:t>
            </a:r>
          </a:p>
        </p:txBody>
      </p:sp>
      <p:sp>
        <p:nvSpPr>
          <p:cNvPr id="3" name="Subtitle 2">
            <a:extLst>
              <a:ext uri="{FF2B5EF4-FFF2-40B4-BE49-F238E27FC236}">
                <a16:creationId xmlns:a16="http://schemas.microsoft.com/office/drawing/2014/main" id="{E43F51A0-4DDE-D6AB-041E-F201493BBC1A}"/>
              </a:ext>
            </a:extLst>
          </p:cNvPr>
          <p:cNvSpPr>
            <a:spLocks noGrp="1"/>
          </p:cNvSpPr>
          <p:nvPr>
            <p:ph type="subTitle" idx="1"/>
          </p:nvPr>
        </p:nvSpPr>
        <p:spPr/>
        <p:txBody>
          <a:bodyPr/>
          <a:lstStyle/>
          <a:p>
            <a:r>
              <a:rPr lang="en-GB" dirty="0"/>
              <a:t>Homepage links and theme</a:t>
            </a:r>
          </a:p>
        </p:txBody>
      </p:sp>
    </p:spTree>
    <p:extLst>
      <p:ext uri="{BB962C8B-B14F-4D97-AF65-F5344CB8AC3E}">
        <p14:creationId xmlns:p14="http://schemas.microsoft.com/office/powerpoint/2010/main" val="201655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956F-D3CF-5E48-8632-F96A924EE955}"/>
              </a:ext>
            </a:extLst>
          </p:cNvPr>
          <p:cNvSpPr>
            <a:spLocks noGrp="1"/>
          </p:cNvSpPr>
          <p:nvPr>
            <p:ph type="title"/>
          </p:nvPr>
        </p:nvSpPr>
        <p:spPr/>
        <p:txBody>
          <a:bodyPr/>
          <a:lstStyle/>
          <a:p>
            <a:r>
              <a:rPr lang="en-US" dirty="0"/>
              <a:t>Application Layer – React </a:t>
            </a:r>
          </a:p>
        </p:txBody>
      </p:sp>
      <p:sp>
        <p:nvSpPr>
          <p:cNvPr id="3" name="Content Placeholder 2">
            <a:extLst>
              <a:ext uri="{FF2B5EF4-FFF2-40B4-BE49-F238E27FC236}">
                <a16:creationId xmlns:a16="http://schemas.microsoft.com/office/drawing/2014/main" id="{AC80CF83-1F3D-D444-85D9-011FFF76396D}"/>
              </a:ext>
            </a:extLst>
          </p:cNvPr>
          <p:cNvSpPr>
            <a:spLocks noGrp="1"/>
          </p:cNvSpPr>
          <p:nvPr>
            <p:ph idx="1"/>
          </p:nvPr>
        </p:nvSpPr>
        <p:spPr/>
        <p:txBody>
          <a:bodyPr/>
          <a:lstStyle/>
          <a:p>
            <a:pPr marL="0" indent="0">
              <a:buNone/>
            </a:pPr>
            <a:r>
              <a:rPr lang="en-US" dirty="0"/>
              <a:t>React is fast and efficient, particularly for building large and complex user interfaces</a:t>
            </a:r>
          </a:p>
          <a:p>
            <a:r>
              <a:rPr lang="en-US" dirty="0"/>
              <a:t>Virtual DOM</a:t>
            </a:r>
          </a:p>
        </p:txBody>
      </p:sp>
    </p:spTree>
    <p:extLst>
      <p:ext uri="{BB962C8B-B14F-4D97-AF65-F5344CB8AC3E}">
        <p14:creationId xmlns:p14="http://schemas.microsoft.com/office/powerpoint/2010/main" val="192663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6" descr="Chart, funnel chart&#10;&#10;Description automatically generated">
            <a:extLst>
              <a:ext uri="{FF2B5EF4-FFF2-40B4-BE49-F238E27FC236}">
                <a16:creationId xmlns:a16="http://schemas.microsoft.com/office/drawing/2014/main" id="{F42A73FE-0747-850D-348C-3A4460FD335D}"/>
              </a:ext>
            </a:extLst>
          </p:cNvPr>
          <p:cNvPicPr>
            <a:picLocks noChangeAspect="1"/>
          </p:cNvPicPr>
          <p:nvPr/>
        </p:nvPicPr>
        <p:blipFill rotWithShape="1">
          <a:blip r:embed="rId3">
            <a:extLst>
              <a:ext uri="{28A0092B-C50C-407E-A947-70E740481C1C}">
                <a14:useLocalDpi xmlns:a14="http://schemas.microsoft.com/office/drawing/2010/main" val="0"/>
              </a:ext>
            </a:extLst>
          </a:blip>
          <a:srcRect r="33326" b="23256"/>
          <a:stretch/>
        </p:blipFill>
        <p:spPr bwMode="auto">
          <a:xfrm>
            <a:off x="4553485" y="3187581"/>
            <a:ext cx="7040638" cy="1898652"/>
          </a:xfrm>
          <a:prstGeom prst="rect">
            <a:avLst/>
          </a:prstGeom>
          <a:ln>
            <a:noFill/>
          </a:ln>
          <a:effectLst>
            <a:outerShdw blurRad="50800" dir="14400000">
              <a:srgbClr val="000000">
                <a:alpha val="40000"/>
              </a:srgbClr>
            </a:outerShdw>
          </a:effectLst>
          <a:extLst>
            <a:ext uri="{53640926-AAD7-44D8-BBD7-CCE9431645EC}">
              <a14:shadowObscured xmlns:a14="http://schemas.microsoft.com/office/drawing/2010/main"/>
            </a:ext>
          </a:extLst>
        </p:spPr>
      </p:pic>
      <p:sp>
        <p:nvSpPr>
          <p:cNvPr id="25" name="Title 24">
            <a:extLst>
              <a:ext uri="{FF2B5EF4-FFF2-40B4-BE49-F238E27FC236}">
                <a16:creationId xmlns:a16="http://schemas.microsoft.com/office/drawing/2014/main" id="{3FBC321C-0961-4C0F-2951-9DD6609FFA0D}"/>
              </a:ext>
            </a:extLst>
          </p:cNvPr>
          <p:cNvSpPr>
            <a:spLocks noGrp="1"/>
          </p:cNvSpPr>
          <p:nvPr>
            <p:ph type="title"/>
          </p:nvPr>
        </p:nvSpPr>
        <p:spPr>
          <a:xfrm>
            <a:off x="810001" y="1277376"/>
            <a:ext cx="10571998" cy="970450"/>
          </a:xfrm>
        </p:spPr>
        <p:txBody>
          <a:bodyPr/>
          <a:lstStyle/>
          <a:p>
            <a:r>
              <a:rPr lang="en-GB" dirty="0">
                <a:latin typeface="+mj-lt"/>
              </a:rPr>
              <a:t>A </a:t>
            </a:r>
            <a:r>
              <a:rPr lang="en-GB" sz="4000" dirty="0">
                <a:latin typeface="+mj-lt"/>
              </a:rPr>
              <a:t>snippet</a:t>
            </a:r>
            <a:r>
              <a:rPr lang="en-GB" dirty="0">
                <a:latin typeface="+mj-lt"/>
              </a:rPr>
              <a:t> </a:t>
            </a:r>
            <a:r>
              <a:rPr lang="en-GB" sz="4000" dirty="0">
                <a:latin typeface="+mj-lt"/>
              </a:rPr>
              <a:t>of the site before any design decisions were made</a:t>
            </a:r>
            <a:br>
              <a:rPr lang="en-GB" sz="4000" dirty="0">
                <a:latin typeface="+mj-lt"/>
              </a:rPr>
            </a:br>
            <a:endParaRPr lang="en-GB" dirty="0"/>
          </a:p>
        </p:txBody>
      </p:sp>
      <p:sp>
        <p:nvSpPr>
          <p:cNvPr id="26" name="Title 1">
            <a:extLst>
              <a:ext uri="{FF2B5EF4-FFF2-40B4-BE49-F238E27FC236}">
                <a16:creationId xmlns:a16="http://schemas.microsoft.com/office/drawing/2014/main" id="{91D8FB8A-33FA-C85A-91A4-7FCFA5639C44}"/>
              </a:ext>
            </a:extLst>
          </p:cNvPr>
          <p:cNvSpPr txBox="1">
            <a:spLocks/>
          </p:cNvSpPr>
          <p:nvPr/>
        </p:nvSpPr>
        <p:spPr>
          <a:xfrm>
            <a:off x="505200" y="5709465"/>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Lacking structure </a:t>
            </a:r>
            <a:br>
              <a:rPr lang="en-GB" sz="2400" dirty="0"/>
            </a:br>
            <a:br>
              <a:rPr lang="en-GB" sz="2400" dirty="0"/>
            </a:br>
            <a:r>
              <a:rPr lang="en-GB" sz="2400" dirty="0"/>
              <a:t>Harsh colour scheme </a:t>
            </a:r>
            <a:br>
              <a:rPr lang="en-GB" sz="2400" dirty="0"/>
            </a:br>
            <a:br>
              <a:rPr lang="en-GB" sz="2400" dirty="0"/>
            </a:br>
            <a:r>
              <a:rPr lang="en-GB" sz="2400" dirty="0"/>
              <a:t>Different fonts</a:t>
            </a:r>
            <a:br>
              <a:rPr lang="en-GB" sz="2400" dirty="0"/>
            </a:br>
            <a:br>
              <a:rPr lang="en-GB" sz="2400" dirty="0"/>
            </a:br>
            <a:r>
              <a:rPr lang="en-GB" sz="2400" dirty="0"/>
              <a:t>Unorganised </a:t>
            </a:r>
            <a:br>
              <a:rPr lang="en-GB" sz="2400" dirty="0"/>
            </a:br>
            <a:br>
              <a:rPr lang="en-GB" sz="2400" dirty="0"/>
            </a:br>
            <a:br>
              <a:rPr lang="en-GB" sz="2400" dirty="0"/>
            </a:br>
            <a:endParaRPr lang="en-GB" sz="2400" dirty="0"/>
          </a:p>
        </p:txBody>
      </p:sp>
    </p:spTree>
    <p:extLst>
      <p:ext uri="{BB962C8B-B14F-4D97-AF65-F5344CB8AC3E}">
        <p14:creationId xmlns:p14="http://schemas.microsoft.com/office/powerpoint/2010/main" val="259150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Graphical user interface, text&#10;&#10;Description automatically generated">
            <a:extLst>
              <a:ext uri="{FF2B5EF4-FFF2-40B4-BE49-F238E27FC236}">
                <a16:creationId xmlns:a16="http://schemas.microsoft.com/office/drawing/2014/main" id="{48A2563A-831B-4E23-9B1F-B3595513C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9221" y="1505148"/>
            <a:ext cx="4311872" cy="1784442"/>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0556483-D6B2-89C6-8C3C-52753F254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8937" y="3289590"/>
            <a:ext cx="3592439" cy="1784441"/>
          </a:xfrm>
          <a:prstGeom prst="rect">
            <a:avLst/>
          </a:prstGeom>
        </p:spPr>
      </p:pic>
      <p:sp>
        <p:nvSpPr>
          <p:cNvPr id="13" name="Title 1">
            <a:extLst>
              <a:ext uri="{FF2B5EF4-FFF2-40B4-BE49-F238E27FC236}">
                <a16:creationId xmlns:a16="http://schemas.microsoft.com/office/drawing/2014/main" id="{40FA1E56-F11B-A8EA-6565-0061FC377A0B}"/>
              </a:ext>
            </a:extLst>
          </p:cNvPr>
          <p:cNvSpPr txBox="1">
            <a:spLocks/>
          </p:cNvSpPr>
          <p:nvPr/>
        </p:nvSpPr>
        <p:spPr>
          <a:xfrm>
            <a:off x="650907" y="2283196"/>
            <a:ext cx="6219325" cy="253421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These were the homepage links we first created and were trying to transform. </a:t>
            </a:r>
            <a:br>
              <a:rPr lang="en-GB" sz="2800" dirty="0"/>
            </a:br>
            <a:br>
              <a:rPr lang="en-GB" sz="2800" dirty="0"/>
            </a:br>
            <a:r>
              <a:rPr lang="en-GB" sz="2800" dirty="0"/>
              <a:t>It was lacking and did not meet the requirements given to us by our client.</a:t>
            </a:r>
          </a:p>
        </p:txBody>
      </p:sp>
    </p:spTree>
    <p:extLst>
      <p:ext uri="{BB962C8B-B14F-4D97-AF65-F5344CB8AC3E}">
        <p14:creationId xmlns:p14="http://schemas.microsoft.com/office/powerpoint/2010/main" val="412668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1F0C-EC27-5AC8-05A9-A6612FC4B0B7}"/>
              </a:ext>
            </a:extLst>
          </p:cNvPr>
          <p:cNvSpPr>
            <a:spLocks noGrp="1"/>
          </p:cNvSpPr>
          <p:nvPr>
            <p:ph type="title"/>
          </p:nvPr>
        </p:nvSpPr>
        <p:spPr/>
        <p:txBody>
          <a:bodyPr>
            <a:noAutofit/>
          </a:bodyPr>
          <a:lstStyle/>
          <a:p>
            <a:r>
              <a:rPr lang="en-GB" sz="2800" dirty="0"/>
              <a:t>Inspiration from two sites;  Apple and the official EAP website. </a:t>
            </a:r>
          </a:p>
        </p:txBody>
      </p:sp>
      <p:pic>
        <p:nvPicPr>
          <p:cNvPr id="5" name="Content Placeholder 4">
            <a:extLst>
              <a:ext uri="{FF2B5EF4-FFF2-40B4-BE49-F238E27FC236}">
                <a16:creationId xmlns:a16="http://schemas.microsoft.com/office/drawing/2014/main" id="{1F2394D9-BB03-B3CE-FC2B-01D9F6AEAE45}"/>
              </a:ext>
            </a:extLst>
          </p:cNvPr>
          <p:cNvPicPr>
            <a:picLocks noGrp="1" noChangeAspect="1"/>
          </p:cNvPicPr>
          <p:nvPr>
            <p:ph idx="1"/>
          </p:nvPr>
        </p:nvPicPr>
        <p:blipFill>
          <a:blip r:embed="rId3"/>
          <a:stretch>
            <a:fillRect/>
          </a:stretch>
        </p:blipFill>
        <p:spPr>
          <a:xfrm>
            <a:off x="457323" y="2581375"/>
            <a:ext cx="5387557" cy="2497357"/>
          </a:xfrm>
        </p:spPr>
      </p:pic>
      <p:pic>
        <p:nvPicPr>
          <p:cNvPr id="7" name="Picture 6">
            <a:extLst>
              <a:ext uri="{FF2B5EF4-FFF2-40B4-BE49-F238E27FC236}">
                <a16:creationId xmlns:a16="http://schemas.microsoft.com/office/drawing/2014/main" id="{FD3FB48D-72EE-EAB6-3366-9B55D27F01F8}"/>
              </a:ext>
            </a:extLst>
          </p:cNvPr>
          <p:cNvPicPr>
            <a:picLocks noChangeAspect="1"/>
          </p:cNvPicPr>
          <p:nvPr/>
        </p:nvPicPr>
        <p:blipFill rotWithShape="1">
          <a:blip r:embed="rId4"/>
          <a:srcRect t="7080"/>
          <a:stretch/>
        </p:blipFill>
        <p:spPr>
          <a:xfrm>
            <a:off x="6225129" y="3830054"/>
            <a:ext cx="5244975" cy="2482486"/>
          </a:xfrm>
          <a:prstGeom prst="rect">
            <a:avLst/>
          </a:prstGeom>
        </p:spPr>
      </p:pic>
    </p:spTree>
    <p:extLst>
      <p:ext uri="{BB962C8B-B14F-4D97-AF65-F5344CB8AC3E}">
        <p14:creationId xmlns:p14="http://schemas.microsoft.com/office/powerpoint/2010/main" val="304210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A992-7781-D039-D5E5-E472D92DE2E0}"/>
              </a:ext>
            </a:extLst>
          </p:cNvPr>
          <p:cNvSpPr>
            <a:spLocks noGrp="1"/>
          </p:cNvSpPr>
          <p:nvPr>
            <p:ph type="title"/>
          </p:nvPr>
        </p:nvSpPr>
        <p:spPr/>
        <p:txBody>
          <a:bodyPr/>
          <a:lstStyle/>
          <a:p>
            <a:r>
              <a:rPr lang="en-GB" dirty="0"/>
              <a:t>The final sketch. </a:t>
            </a:r>
          </a:p>
        </p:txBody>
      </p:sp>
      <p:pic>
        <p:nvPicPr>
          <p:cNvPr id="1026" name="Picture 2">
            <a:extLst>
              <a:ext uri="{FF2B5EF4-FFF2-40B4-BE49-F238E27FC236}">
                <a16:creationId xmlns:a16="http://schemas.microsoft.com/office/drawing/2014/main" id="{67E7D902-966E-0174-A601-BE1D20EBEA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29423" y="2128715"/>
            <a:ext cx="3333154" cy="44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95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62CEA700-6EBF-42ED-C339-3F11A665B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683" y="2283736"/>
            <a:ext cx="4646632" cy="4127076"/>
          </a:xfrm>
          <a:prstGeom prst="rect">
            <a:avLst/>
          </a:prstGeom>
        </p:spPr>
      </p:pic>
      <p:sp>
        <p:nvSpPr>
          <p:cNvPr id="9" name="Title 1">
            <a:extLst>
              <a:ext uri="{FF2B5EF4-FFF2-40B4-BE49-F238E27FC236}">
                <a16:creationId xmlns:a16="http://schemas.microsoft.com/office/drawing/2014/main" id="{BAC4ECE6-3CCC-A4C6-9C50-A5A69180CDA4}"/>
              </a:ext>
            </a:extLst>
          </p:cNvPr>
          <p:cNvSpPr>
            <a:spLocks noGrp="1"/>
          </p:cNvSpPr>
          <p:nvPr>
            <p:ph type="title"/>
          </p:nvPr>
        </p:nvSpPr>
        <p:spPr/>
        <p:txBody>
          <a:bodyPr>
            <a:noAutofit/>
          </a:bodyPr>
          <a:lstStyle/>
          <a:p>
            <a:r>
              <a:rPr lang="en-GB" sz="2800" dirty="0"/>
              <a:t>Our final homepage link design.</a:t>
            </a:r>
          </a:p>
        </p:txBody>
      </p:sp>
    </p:spTree>
    <p:extLst>
      <p:ext uri="{BB962C8B-B14F-4D97-AF65-F5344CB8AC3E}">
        <p14:creationId xmlns:p14="http://schemas.microsoft.com/office/powerpoint/2010/main" val="286749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F5EE-8F30-5DE9-8B40-177140EDC72B}"/>
              </a:ext>
            </a:extLst>
          </p:cNvPr>
          <p:cNvSpPr>
            <a:spLocks noGrp="1"/>
          </p:cNvSpPr>
          <p:nvPr>
            <p:ph type="title"/>
          </p:nvPr>
        </p:nvSpPr>
        <p:spPr/>
        <p:txBody>
          <a:bodyPr/>
          <a:lstStyle/>
          <a:p>
            <a:r>
              <a:rPr lang="en-GB" dirty="0"/>
              <a:t>Colour scheme</a:t>
            </a:r>
          </a:p>
        </p:txBody>
      </p:sp>
      <p:pic>
        <p:nvPicPr>
          <p:cNvPr id="4" name="Picture 3" descr="Graphical user interface, text, website&#10;&#10;Description automatically generated">
            <a:extLst>
              <a:ext uri="{FF2B5EF4-FFF2-40B4-BE49-F238E27FC236}">
                <a16:creationId xmlns:a16="http://schemas.microsoft.com/office/drawing/2014/main" id="{0F02D86A-B239-3D77-2BC2-ADE7703F5927}"/>
              </a:ext>
            </a:extLst>
          </p:cNvPr>
          <p:cNvPicPr>
            <a:picLocks noChangeAspect="1"/>
          </p:cNvPicPr>
          <p:nvPr/>
        </p:nvPicPr>
        <p:blipFill>
          <a:blip r:embed="rId3"/>
          <a:stretch>
            <a:fillRect/>
          </a:stretch>
        </p:blipFill>
        <p:spPr>
          <a:xfrm>
            <a:off x="810000" y="2512178"/>
            <a:ext cx="4781550" cy="2623820"/>
          </a:xfrm>
          <a:prstGeom prst="rect">
            <a:avLst/>
          </a:prstGeom>
        </p:spPr>
      </p:pic>
      <p:pic>
        <p:nvPicPr>
          <p:cNvPr id="5" name="Picture 4" descr="A group of people smiling&#10;&#10;Description automatically generated with low confidence">
            <a:extLst>
              <a:ext uri="{FF2B5EF4-FFF2-40B4-BE49-F238E27FC236}">
                <a16:creationId xmlns:a16="http://schemas.microsoft.com/office/drawing/2014/main" id="{519AC0DE-6903-E243-1F15-C04745680E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8366" y="3573640"/>
            <a:ext cx="4590911" cy="2623820"/>
          </a:xfrm>
          <a:prstGeom prst="rect">
            <a:avLst/>
          </a:prstGeom>
        </p:spPr>
      </p:pic>
    </p:spTree>
    <p:extLst>
      <p:ext uri="{BB962C8B-B14F-4D97-AF65-F5344CB8AC3E}">
        <p14:creationId xmlns:p14="http://schemas.microsoft.com/office/powerpoint/2010/main" val="262606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D423-F2BD-CC21-4925-83D275FEF71C}"/>
              </a:ext>
            </a:extLst>
          </p:cNvPr>
          <p:cNvSpPr>
            <a:spLocks noGrp="1"/>
          </p:cNvSpPr>
          <p:nvPr>
            <p:ph type="title"/>
          </p:nvPr>
        </p:nvSpPr>
        <p:spPr>
          <a:xfrm>
            <a:off x="329354" y="306510"/>
            <a:ext cx="10385538" cy="1111981"/>
          </a:xfrm>
        </p:spPr>
        <p:txBody>
          <a:bodyPr/>
          <a:lstStyle/>
          <a:p>
            <a:r>
              <a:rPr lang="en-GB" dirty="0"/>
              <a:t>Colour palette generator</a:t>
            </a:r>
          </a:p>
        </p:txBody>
      </p:sp>
      <p:pic>
        <p:nvPicPr>
          <p:cNvPr id="5" name="Picture 4">
            <a:extLst>
              <a:ext uri="{FF2B5EF4-FFF2-40B4-BE49-F238E27FC236}">
                <a16:creationId xmlns:a16="http://schemas.microsoft.com/office/drawing/2014/main" id="{78A75CCC-A363-A956-ED25-FF45656DF922}"/>
              </a:ext>
            </a:extLst>
          </p:cNvPr>
          <p:cNvPicPr>
            <a:picLocks noChangeAspect="1"/>
          </p:cNvPicPr>
          <p:nvPr/>
        </p:nvPicPr>
        <p:blipFill>
          <a:blip r:embed="rId3"/>
          <a:stretch>
            <a:fillRect/>
          </a:stretch>
        </p:blipFill>
        <p:spPr>
          <a:xfrm>
            <a:off x="2307853" y="2841127"/>
            <a:ext cx="7576291" cy="2019808"/>
          </a:xfrm>
          <a:prstGeom prst="rect">
            <a:avLst/>
          </a:prstGeom>
        </p:spPr>
      </p:pic>
    </p:spTree>
    <p:extLst>
      <p:ext uri="{BB962C8B-B14F-4D97-AF65-F5344CB8AC3E}">
        <p14:creationId xmlns:p14="http://schemas.microsoft.com/office/powerpoint/2010/main" val="313260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DF4B65-2591-564D-A023-F3EEF6F100C5}"/>
              </a:ext>
            </a:extLst>
          </p:cNvPr>
          <p:cNvSpPr>
            <a:spLocks noGrp="1"/>
          </p:cNvSpPr>
          <p:nvPr>
            <p:ph type="title"/>
          </p:nvPr>
        </p:nvSpPr>
        <p:spPr>
          <a:xfrm>
            <a:off x="641754" y="1687286"/>
            <a:ext cx="3269463" cy="3978017"/>
          </a:xfrm>
        </p:spPr>
        <p:txBody>
          <a:bodyPr anchor="t">
            <a:normAutofit/>
          </a:bodyPr>
          <a:lstStyle/>
          <a:p>
            <a:r>
              <a:rPr lang="en-US" sz="4400"/>
              <a:t>Different layers of our project</a:t>
            </a:r>
          </a:p>
        </p:txBody>
      </p:sp>
      <p:graphicFrame>
        <p:nvGraphicFramePr>
          <p:cNvPr id="7" name="Content Placeholder 2">
            <a:extLst>
              <a:ext uri="{FF2B5EF4-FFF2-40B4-BE49-F238E27FC236}">
                <a16:creationId xmlns:a16="http://schemas.microsoft.com/office/drawing/2014/main" id="{E366D20B-0F94-DBE0-849F-8AA9D4A035AE}"/>
              </a:ext>
            </a:extLst>
          </p:cNvPr>
          <p:cNvGraphicFramePr>
            <a:graphicFrameLocks noGrp="1"/>
          </p:cNvGraphicFramePr>
          <p:nvPr>
            <p:ph idx="1"/>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450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B1726D-0F41-DB47-8102-8E6720E732A0}"/>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dirty="0">
                <a:solidFill>
                  <a:schemeClr val="tx1"/>
                </a:solidFill>
              </a:rPr>
              <a:t>Does the virtual DOM update every single time when a component’s state or a prop changes? </a:t>
            </a:r>
          </a:p>
        </p:txBody>
      </p:sp>
      <p:sp>
        <p:nvSpPr>
          <p:cNvPr id="14" name="Freeform: Shape 13">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55182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D0744D-6A69-704F-84B9-D22614DACC9E}"/>
              </a:ext>
            </a:extLst>
          </p:cNvPr>
          <p:cNvSpPr>
            <a:spLocks noGrp="1"/>
          </p:cNvSpPr>
          <p:nvPr>
            <p:ph type="title"/>
          </p:nvPr>
        </p:nvSpPr>
        <p:spPr>
          <a:xfrm>
            <a:off x="451515" y="1734857"/>
            <a:ext cx="3765483" cy="3388287"/>
          </a:xfrm>
        </p:spPr>
        <p:txBody>
          <a:bodyPr anchor="ctr">
            <a:normAutofit/>
          </a:bodyPr>
          <a:lstStyle/>
          <a:p>
            <a:r>
              <a:rPr lang="en-US"/>
              <a:t>NO!</a:t>
            </a:r>
            <a:endParaRPr lang="en-US" dirty="0"/>
          </a:p>
        </p:txBody>
      </p:sp>
      <p:sp>
        <p:nvSpPr>
          <p:cNvPr id="19" name="Content Placeholder 2">
            <a:extLst>
              <a:ext uri="{FF2B5EF4-FFF2-40B4-BE49-F238E27FC236}">
                <a16:creationId xmlns:a16="http://schemas.microsoft.com/office/drawing/2014/main" id="{5F07671C-DCB0-C447-AE84-D09128F0896E}"/>
              </a:ext>
            </a:extLst>
          </p:cNvPr>
          <p:cNvSpPr>
            <a:spLocks noGrp="1"/>
          </p:cNvSpPr>
          <p:nvPr>
            <p:ph idx="1"/>
          </p:nvPr>
        </p:nvSpPr>
        <p:spPr>
          <a:xfrm>
            <a:off x="6008068" y="978993"/>
            <a:ext cx="5365218" cy="4900014"/>
          </a:xfrm>
          <a:effectLst/>
        </p:spPr>
        <p:txBody>
          <a:bodyPr>
            <a:normAutofit/>
          </a:bodyPr>
          <a:lstStyle/>
          <a:p>
            <a:r>
              <a:rPr lang="en-US" dirty="0"/>
              <a:t>React processes state updates asynchronously -&gt; trigger a separate render cycle -&gt; multiple updates to the virtual DOM</a:t>
            </a:r>
            <a:br>
              <a:rPr lang="en-US" dirty="0"/>
            </a:br>
            <a:endParaRPr lang="en-US" dirty="0"/>
          </a:p>
          <a:p>
            <a:r>
              <a:rPr lang="en-US" dirty="0"/>
              <a:t>To improve performance, React batches state updates together that occur within a single event loop cycle, and performs a single update to the virtual DOM at the end of the cycle – batching</a:t>
            </a:r>
            <a:br>
              <a:rPr lang="en-US" dirty="0"/>
            </a:br>
            <a:endParaRPr lang="en-US" dirty="0"/>
          </a:p>
          <a:p>
            <a:r>
              <a:rPr lang="en-US" dirty="0"/>
              <a:t>Batching allows React to </a:t>
            </a:r>
            <a:r>
              <a:rPr lang="en-US" dirty="0" err="1"/>
              <a:t>optimise</a:t>
            </a:r>
            <a:r>
              <a:rPr lang="en-US" dirty="0"/>
              <a:t> the rendering process</a:t>
            </a:r>
          </a:p>
          <a:p>
            <a:endParaRPr lang="en-US" dirty="0"/>
          </a:p>
          <a:p>
            <a:endParaRPr lang="en-US" dirty="0"/>
          </a:p>
        </p:txBody>
      </p:sp>
    </p:spTree>
    <p:extLst>
      <p:ext uri="{BB962C8B-B14F-4D97-AF65-F5344CB8AC3E}">
        <p14:creationId xmlns:p14="http://schemas.microsoft.com/office/powerpoint/2010/main" val="1454436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3D7-2F05-E342-A3E9-6FFFDEA66AD4}"/>
              </a:ext>
            </a:extLst>
          </p:cNvPr>
          <p:cNvSpPr>
            <a:spLocks noGrp="1"/>
          </p:cNvSpPr>
          <p:nvPr>
            <p:ph type="title"/>
          </p:nvPr>
        </p:nvSpPr>
        <p:spPr>
          <a:xfrm>
            <a:off x="810000" y="447188"/>
            <a:ext cx="10571998" cy="970450"/>
          </a:xfrm>
        </p:spPr>
        <p:txBody>
          <a:bodyPr>
            <a:normAutofit/>
          </a:bodyPr>
          <a:lstStyle/>
          <a:p>
            <a:r>
              <a:rPr lang="en-US" dirty="0"/>
              <a:t>Data Layer – SQLite</a:t>
            </a:r>
          </a:p>
        </p:txBody>
      </p:sp>
      <p:graphicFrame>
        <p:nvGraphicFramePr>
          <p:cNvPr id="5" name="Content Placeholder 2">
            <a:extLst>
              <a:ext uri="{FF2B5EF4-FFF2-40B4-BE49-F238E27FC236}">
                <a16:creationId xmlns:a16="http://schemas.microsoft.com/office/drawing/2014/main" id="{9B9BBAB2-3D82-14ED-9B90-31C5B4A8545A}"/>
              </a:ext>
            </a:extLst>
          </p:cNvPr>
          <p:cNvGraphicFramePr>
            <a:graphicFrameLocks noGrp="1"/>
          </p:cNvGraphicFramePr>
          <p:nvPr>
            <p:ph idx="1"/>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196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44F4-23EA-CF4B-8C95-B636DF471A82}"/>
              </a:ext>
            </a:extLst>
          </p:cNvPr>
          <p:cNvSpPr>
            <a:spLocks noGrp="1"/>
          </p:cNvSpPr>
          <p:nvPr>
            <p:ph type="title"/>
          </p:nvPr>
        </p:nvSpPr>
        <p:spPr/>
        <p:txBody>
          <a:bodyPr/>
          <a:lstStyle/>
          <a:p>
            <a:r>
              <a:rPr lang="en-US" dirty="0"/>
              <a:t>Other technologies for building API?</a:t>
            </a:r>
          </a:p>
        </p:txBody>
      </p:sp>
      <p:graphicFrame>
        <p:nvGraphicFramePr>
          <p:cNvPr id="13" name="Content Placeholder 2">
            <a:extLst>
              <a:ext uri="{FF2B5EF4-FFF2-40B4-BE49-F238E27FC236}">
                <a16:creationId xmlns:a16="http://schemas.microsoft.com/office/drawing/2014/main" id="{892B0710-F643-9DF2-A580-C3643861A0C1}"/>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08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D57708-3984-8C45-96E9-08B05FE3E24D}"/>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Differences between REST, GraphQL, and gRPC</a:t>
            </a:r>
          </a:p>
        </p:txBody>
      </p:sp>
      <p:graphicFrame>
        <p:nvGraphicFramePr>
          <p:cNvPr id="4" name="Table 4">
            <a:extLst>
              <a:ext uri="{FF2B5EF4-FFF2-40B4-BE49-F238E27FC236}">
                <a16:creationId xmlns:a16="http://schemas.microsoft.com/office/drawing/2014/main" id="{1EA8932D-D062-3242-AEC8-4AF8556A86A9}"/>
              </a:ext>
            </a:extLst>
          </p:cNvPr>
          <p:cNvGraphicFramePr>
            <a:graphicFrameLocks noGrp="1"/>
          </p:cNvGraphicFramePr>
          <p:nvPr>
            <p:ph idx="1"/>
          </p:nvPr>
        </p:nvGraphicFramePr>
        <p:xfrm>
          <a:off x="643467" y="1447502"/>
          <a:ext cx="6268061" cy="3789830"/>
        </p:xfrm>
        <a:graphic>
          <a:graphicData uri="http://schemas.openxmlformats.org/drawingml/2006/table">
            <a:tbl>
              <a:tblPr firstRow="1" bandRow="1">
                <a:noFill/>
                <a:tableStyleId>{5C22544A-7EE6-4342-B048-85BDC9FD1C3A}</a:tableStyleId>
              </a:tblPr>
              <a:tblGrid>
                <a:gridCol w="1812273">
                  <a:extLst>
                    <a:ext uri="{9D8B030D-6E8A-4147-A177-3AD203B41FA5}">
                      <a16:colId xmlns:a16="http://schemas.microsoft.com/office/drawing/2014/main" val="1857495746"/>
                    </a:ext>
                  </a:extLst>
                </a:gridCol>
                <a:gridCol w="1292398">
                  <a:extLst>
                    <a:ext uri="{9D8B030D-6E8A-4147-A177-3AD203B41FA5}">
                      <a16:colId xmlns:a16="http://schemas.microsoft.com/office/drawing/2014/main" val="2588660526"/>
                    </a:ext>
                  </a:extLst>
                </a:gridCol>
                <a:gridCol w="1581695">
                  <a:extLst>
                    <a:ext uri="{9D8B030D-6E8A-4147-A177-3AD203B41FA5}">
                      <a16:colId xmlns:a16="http://schemas.microsoft.com/office/drawing/2014/main" val="3230288216"/>
                    </a:ext>
                  </a:extLst>
                </a:gridCol>
                <a:gridCol w="1581695">
                  <a:extLst>
                    <a:ext uri="{9D8B030D-6E8A-4147-A177-3AD203B41FA5}">
                      <a16:colId xmlns:a16="http://schemas.microsoft.com/office/drawing/2014/main" val="627595335"/>
                    </a:ext>
                  </a:extLst>
                </a:gridCol>
              </a:tblGrid>
              <a:tr h="699980">
                <a:tc>
                  <a:txBody>
                    <a:bodyPr/>
                    <a:lstStyle/>
                    <a:p>
                      <a:endParaRPr lang="en-US" sz="2000" b="1" cap="none" spc="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Rest</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GraphQL</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dirty="0" err="1">
                          <a:solidFill>
                            <a:schemeClr val="tx1"/>
                          </a:solidFill>
                        </a:rPr>
                        <a:t>gRPC</a:t>
                      </a:r>
                      <a:endParaRPr lang="en-US" sz="2000" b="1" cap="none" spc="0" dirty="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521270330"/>
                  </a:ext>
                </a:extLst>
              </a:tr>
              <a:tr h="699980">
                <a:tc>
                  <a:txBody>
                    <a:bodyPr/>
                    <a:lstStyle/>
                    <a:p>
                      <a:r>
                        <a:rPr lang="en-US" sz="2000" cap="none" spc="0">
                          <a:solidFill>
                            <a:schemeClr val="tx1"/>
                          </a:solidFill>
                        </a:rPr>
                        <a:t>Architecture</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825840989"/>
                  </a:ext>
                </a:extLst>
              </a:tr>
              <a:tr h="1359920">
                <a:tc>
                  <a:txBody>
                    <a:bodyPr/>
                    <a:lstStyle/>
                    <a:p>
                      <a:r>
                        <a:rPr lang="en-GB" sz="2000" b="0" i="0" kern="1200" cap="none" spc="0" dirty="0">
                          <a:solidFill>
                            <a:schemeClr val="tx1"/>
                          </a:solidFill>
                          <a:effectLst/>
                          <a:latin typeface="+mn-lt"/>
                          <a:ea typeface="+mn-ea"/>
                          <a:cs typeface="+mn-cs"/>
                        </a:rPr>
                        <a:t>Data Fetching</a:t>
                      </a:r>
                      <a:endParaRPr lang="en-US" sz="2000" cap="none" spc="0" dirty="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GB" sz="2000" b="0" i="0" kern="1200" cap="none" spc="0">
                          <a:solidFill>
                            <a:schemeClr val="tx1"/>
                          </a:solidFill>
                          <a:effectLst/>
                          <a:latin typeface="+mn-lt"/>
                          <a:ea typeface="+mn-ea"/>
                          <a:cs typeface="+mn-cs"/>
                        </a:rPr>
                        <a:t>HTTP requests</a:t>
                      </a:r>
                      <a:endParaRPr lang="en-US" sz="2000" cap="none" spc="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GraphQL data fetching</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Binary Protocol</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02628843"/>
                  </a:ext>
                </a:extLst>
              </a:tr>
              <a:tr h="1029950">
                <a:tc>
                  <a:txBody>
                    <a:bodyPr/>
                    <a:lstStyle/>
                    <a:p>
                      <a:r>
                        <a:rPr lang="en-GB" sz="2000" b="0" i="0" kern="1200" cap="none" spc="0" dirty="0">
                          <a:solidFill>
                            <a:schemeClr val="tx1"/>
                          </a:solidFill>
                          <a:effectLst/>
                          <a:latin typeface="+mn-lt"/>
                          <a:ea typeface="+mn-ea"/>
                          <a:cs typeface="+mn-cs"/>
                        </a:rPr>
                        <a:t>Performance</a:t>
                      </a:r>
                      <a:endParaRPr lang="en-US" sz="2000" cap="none" spc="0" dirty="0">
                        <a:solidFill>
                          <a:schemeClr val="tx1"/>
                        </a:solidFill>
                      </a:endParaRP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 </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50327873"/>
                  </a:ext>
                </a:extLst>
              </a:tr>
            </a:tbl>
          </a:graphicData>
        </a:graphic>
      </p:graphicFrame>
    </p:spTree>
    <p:extLst>
      <p:ext uri="{BB962C8B-B14F-4D97-AF65-F5344CB8AC3E}">
        <p14:creationId xmlns:p14="http://schemas.microsoft.com/office/powerpoint/2010/main" val="236384911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EF4F-6550-2E4A-AF7A-E28E15167D4D}"/>
              </a:ext>
            </a:extLst>
          </p:cNvPr>
          <p:cNvSpPr>
            <a:spLocks noGrp="1"/>
          </p:cNvSpPr>
          <p:nvPr>
            <p:ph type="title"/>
          </p:nvPr>
        </p:nvSpPr>
        <p:spPr>
          <a:xfrm>
            <a:off x="810000" y="447188"/>
            <a:ext cx="10571998" cy="970450"/>
          </a:xfrm>
        </p:spPr>
        <p:txBody>
          <a:bodyPr>
            <a:normAutofit/>
          </a:bodyPr>
          <a:lstStyle/>
          <a:p>
            <a:r>
              <a:rPr lang="en-US" dirty="0"/>
              <a:t>Web Server Layer – Rest API </a:t>
            </a:r>
          </a:p>
        </p:txBody>
      </p:sp>
      <p:sp>
        <p:nvSpPr>
          <p:cNvPr id="3" name="Content Placeholder 2">
            <a:extLst>
              <a:ext uri="{FF2B5EF4-FFF2-40B4-BE49-F238E27FC236}">
                <a16:creationId xmlns:a16="http://schemas.microsoft.com/office/drawing/2014/main" id="{00F52530-5693-2649-96A7-0EDB9C7A6513}"/>
              </a:ext>
            </a:extLst>
          </p:cNvPr>
          <p:cNvSpPr>
            <a:spLocks noGrp="1"/>
          </p:cNvSpPr>
          <p:nvPr>
            <p:ph idx="1"/>
          </p:nvPr>
        </p:nvSpPr>
        <p:spPr>
          <a:xfrm>
            <a:off x="818713" y="2413000"/>
            <a:ext cx="3835583" cy="3632200"/>
          </a:xfrm>
        </p:spPr>
        <p:txBody>
          <a:bodyPr>
            <a:normAutofit/>
          </a:bodyPr>
          <a:lstStyle/>
          <a:p>
            <a:r>
              <a:rPr lang="en-US" sz="1600"/>
              <a:t>Based on a client-server architecture that uses HTTP requests</a:t>
            </a:r>
          </a:p>
          <a:p>
            <a:r>
              <a:rPr lang="en-US" sz="1600"/>
              <a:t>Flexible and easy to integrate with other systems and services\</a:t>
            </a:r>
          </a:p>
          <a:p>
            <a:r>
              <a:rPr lang="en-US" sz="1600"/>
              <a:t>Easy to use</a:t>
            </a:r>
          </a:p>
          <a:p>
            <a:endParaRPr lang="en-US" sz="1600"/>
          </a:p>
        </p:txBody>
      </p:sp>
      <p:pic>
        <p:nvPicPr>
          <p:cNvPr id="5" name="Picture 4" descr="Diagram&#10;&#10;Description automatically generated">
            <a:extLst>
              <a:ext uri="{FF2B5EF4-FFF2-40B4-BE49-F238E27FC236}">
                <a16:creationId xmlns:a16="http://schemas.microsoft.com/office/drawing/2014/main" id="{B59B3CA5-3FB2-DE4E-B909-F57FE0893919}"/>
              </a:ext>
            </a:extLst>
          </p:cNvPr>
          <p:cNvPicPr>
            <a:picLocks noChangeAspect="1"/>
          </p:cNvPicPr>
          <p:nvPr/>
        </p:nvPicPr>
        <p:blipFill>
          <a:blip r:embed="rId3"/>
          <a:stretch>
            <a:fillRect/>
          </a:stretch>
        </p:blipFill>
        <p:spPr>
          <a:xfrm>
            <a:off x="5101851" y="3282487"/>
            <a:ext cx="6277349" cy="197736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21767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980</TotalTime>
  <Words>2075</Words>
  <Application>Microsoft Office PowerPoint</Application>
  <PresentationFormat>Widescreen</PresentationFormat>
  <Paragraphs>154</Paragraphs>
  <Slides>26</Slides>
  <Notes>19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Calibri</vt:lpstr>
      <vt:lpstr>Century Gothic</vt:lpstr>
      <vt:lpstr>open sans</vt:lpstr>
      <vt:lpstr>Söhne</vt:lpstr>
      <vt:lpstr>Wingdings 2</vt:lpstr>
      <vt:lpstr>Quotable</vt:lpstr>
      <vt:lpstr>CO2201 Software Engineering Project</vt:lpstr>
      <vt:lpstr>Application Layer – React </vt:lpstr>
      <vt:lpstr>Different layers of our project</vt:lpstr>
      <vt:lpstr>Does the virtual DOM update every single time when a component’s state or a prop changes? </vt:lpstr>
      <vt:lpstr>NO!</vt:lpstr>
      <vt:lpstr>Data Layer – SQLite</vt:lpstr>
      <vt:lpstr>Other technologies for building API?</vt:lpstr>
      <vt:lpstr>Differences between REST, GraphQL, and gRPC</vt:lpstr>
      <vt:lpstr>Web Server Layer – Rest API </vt:lpstr>
      <vt:lpstr>Application layer – Django</vt:lpstr>
      <vt:lpstr>HTTP VS HTTP/2</vt:lpstr>
      <vt:lpstr>Virtual DOM (Document Object Model)</vt:lpstr>
      <vt:lpstr>Component-based architecture</vt:lpstr>
      <vt:lpstr>Realistic plans to take RefugEAP website onward.</vt:lpstr>
      <vt:lpstr>Community Building </vt:lpstr>
      <vt:lpstr>Accessibility and inclusivity</vt:lpstr>
      <vt:lpstr>User feedback and Iterative Improvements</vt:lpstr>
      <vt:lpstr>Technical maintenance and security implementation.</vt:lpstr>
      <vt:lpstr>A software design decision</vt:lpstr>
      <vt:lpstr>A snippet of the site before any design decisions were made </vt:lpstr>
      <vt:lpstr>PowerPoint Presentation</vt:lpstr>
      <vt:lpstr>Inspiration from two sites;  Apple and the official EAP website. </vt:lpstr>
      <vt:lpstr>The final sketch. </vt:lpstr>
      <vt:lpstr>Our final homepage link design.</vt:lpstr>
      <vt:lpstr>Colour scheme</vt:lpstr>
      <vt:lpstr>Colour palette generator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02</dc:title>
  <dc:creator>Khalayla, Yarah</dc:creator>
  <cp:lastModifiedBy>Khalayla, Yarah</cp:lastModifiedBy>
  <cp:revision>7</cp:revision>
  <dcterms:created xsi:type="dcterms:W3CDTF">2023-05-01T19:26:27Z</dcterms:created>
  <dcterms:modified xsi:type="dcterms:W3CDTF">2023-05-02T11:46:45Z</dcterms:modified>
</cp:coreProperties>
</file>